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4"/>
  </p:notesMasterIdLst>
  <p:sldIdLst>
    <p:sldId id="256" r:id="rId2"/>
    <p:sldId id="263" r:id="rId3"/>
    <p:sldId id="266" r:id="rId4"/>
    <p:sldId id="262" r:id="rId5"/>
    <p:sldId id="275" r:id="rId6"/>
    <p:sldId id="276" r:id="rId7"/>
    <p:sldId id="282" r:id="rId8"/>
    <p:sldId id="283" r:id="rId9"/>
    <p:sldId id="284" r:id="rId10"/>
    <p:sldId id="285" r:id="rId11"/>
    <p:sldId id="286" r:id="rId12"/>
    <p:sldId id="271" r:id="rId13"/>
    <p:sldId id="258" r:id="rId14"/>
    <p:sldId id="270" r:id="rId15"/>
    <p:sldId id="272" r:id="rId16"/>
    <p:sldId id="274" r:id="rId17"/>
    <p:sldId id="265" r:id="rId18"/>
    <p:sldId id="259" r:id="rId19"/>
    <p:sldId id="261" r:id="rId20"/>
    <p:sldId id="260" r:id="rId21"/>
    <p:sldId id="267" r:id="rId22"/>
    <p:sldId id="257" r:id="rId23"/>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86"/>
    <p:restoredTop sz="94544"/>
  </p:normalViewPr>
  <p:slideViewPr>
    <p:cSldViewPr>
      <p:cViewPr>
        <p:scale>
          <a:sx n="76" d="100"/>
          <a:sy n="76" d="100"/>
        </p:scale>
        <p:origin x="1936" y="496"/>
      </p:cViewPr>
      <p:guideLst>
        <p:guide orient="horz" pos="2160"/>
        <p:guide pos="2880"/>
      </p:guideLst>
    </p:cSldViewPr>
  </p:slideViewPr>
  <p:notesTextViewPr>
    <p:cViewPr>
      <p:scale>
        <a:sx n="100" d="100"/>
        <a:sy n="100" d="100"/>
      </p:scale>
      <p:origin x="0" y="0"/>
    </p:cViewPr>
  </p:notesTextViewPr>
  <p:notesViewPr>
    <p:cSldViewPr>
      <p:cViewPr>
        <p:scale>
          <a:sx n="206" d="100"/>
          <a:sy n="206" d="100"/>
        </p:scale>
        <p:origin x="528" y="-384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BA47B31B-528C-4404-B6AE-06082A61CA6D}" type="datetimeFigureOut">
              <a:rPr lang="en-US" smtClean="0"/>
              <a:pPr/>
              <a:t>12/23/22</a:t>
            </a:fld>
            <a:endParaRPr lang="en-US" dirty="0"/>
          </a:p>
        </p:txBody>
      </p:sp>
      <p:sp>
        <p:nvSpPr>
          <p:cNvPr id="4" name="Slide Image Placeholder 3"/>
          <p:cNvSpPr>
            <a:spLocks noGrp="1" noRot="1" noChangeAspect="1"/>
          </p:cNvSpPr>
          <p:nvPr>
            <p:ph type="sldImg" idx="2"/>
          </p:nvPr>
        </p:nvSpPr>
        <p:spPr>
          <a:xfrm>
            <a:off x="1203325" y="703263"/>
            <a:ext cx="4692650" cy="35194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457700"/>
            <a:ext cx="5680075" cy="4224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3813"/>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3813"/>
            <a:ext cx="3076575" cy="469900"/>
          </a:xfrm>
          <a:prstGeom prst="rect">
            <a:avLst/>
          </a:prstGeom>
        </p:spPr>
        <p:txBody>
          <a:bodyPr vert="horz" lIns="91440" tIns="45720" rIns="91440" bIns="45720" rtlCol="0" anchor="b"/>
          <a:lstStyle>
            <a:lvl1pPr algn="r">
              <a:defRPr sz="1200"/>
            </a:lvl1pPr>
          </a:lstStyle>
          <a:p>
            <a:fld id="{1E38BBB2-8CC9-41ED-820F-C5CAB68D1552}" type="slidenum">
              <a:rPr lang="en-US" smtClean="0"/>
              <a:pPr/>
              <a:t>‹#›</a:t>
            </a:fld>
            <a:endParaRPr lang="en-US" dirty="0"/>
          </a:p>
        </p:txBody>
      </p:sp>
    </p:spTree>
    <p:extLst>
      <p:ext uri="{BB962C8B-B14F-4D97-AF65-F5344CB8AC3E}">
        <p14:creationId xmlns:p14="http://schemas.microsoft.com/office/powerpoint/2010/main" val="1015480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38BBB2-8CC9-41ED-820F-C5CAB68D1552}" type="slidenum">
              <a:rPr lang="en-US" smtClean="0"/>
              <a:pPr/>
              <a:t>1</a:t>
            </a:fld>
            <a:endParaRPr lang="en-US" dirty="0"/>
          </a:p>
        </p:txBody>
      </p:sp>
    </p:spTree>
    <p:extLst>
      <p:ext uri="{BB962C8B-B14F-4D97-AF65-F5344CB8AC3E}">
        <p14:creationId xmlns:p14="http://schemas.microsoft.com/office/powerpoint/2010/main" val="13157968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11</a:t>
            </a:fld>
            <a:endParaRPr lang="en-US" dirty="0"/>
          </a:p>
        </p:txBody>
      </p:sp>
    </p:spTree>
    <p:extLst>
      <p:ext uri="{BB962C8B-B14F-4D97-AF65-F5344CB8AC3E}">
        <p14:creationId xmlns:p14="http://schemas.microsoft.com/office/powerpoint/2010/main" val="3099038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38BBB2-8CC9-41ED-820F-C5CAB68D1552}" type="slidenum">
              <a:rPr lang="en-US" smtClean="0"/>
              <a:pPr/>
              <a:t>12</a:t>
            </a:fld>
            <a:endParaRPr lang="en-US" dirty="0"/>
          </a:p>
        </p:txBody>
      </p:sp>
    </p:spTree>
    <p:extLst>
      <p:ext uri="{BB962C8B-B14F-4D97-AF65-F5344CB8AC3E}">
        <p14:creationId xmlns:p14="http://schemas.microsoft.com/office/powerpoint/2010/main" val="35807350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38BBB2-8CC9-41ED-820F-C5CAB68D1552}" type="slidenum">
              <a:rPr lang="en-US" smtClean="0"/>
              <a:pPr/>
              <a:t>13</a:t>
            </a:fld>
            <a:endParaRPr lang="en-US" dirty="0"/>
          </a:p>
        </p:txBody>
      </p:sp>
    </p:spTree>
    <p:extLst>
      <p:ext uri="{BB962C8B-B14F-4D97-AF65-F5344CB8AC3E}">
        <p14:creationId xmlns:p14="http://schemas.microsoft.com/office/powerpoint/2010/main" val="13135887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38BBB2-8CC9-41ED-820F-C5CAB68D1552}" type="slidenum">
              <a:rPr lang="en-US" smtClean="0"/>
              <a:pPr/>
              <a:t>14</a:t>
            </a:fld>
            <a:endParaRPr lang="en-US" dirty="0"/>
          </a:p>
        </p:txBody>
      </p:sp>
    </p:spTree>
    <p:extLst>
      <p:ext uri="{BB962C8B-B14F-4D97-AF65-F5344CB8AC3E}">
        <p14:creationId xmlns:p14="http://schemas.microsoft.com/office/powerpoint/2010/main" val="1552996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38BBB2-8CC9-41ED-820F-C5CAB68D1552}" type="slidenum">
              <a:rPr lang="en-US" smtClean="0"/>
              <a:pPr/>
              <a:t>15</a:t>
            </a:fld>
            <a:endParaRPr lang="en-US" dirty="0"/>
          </a:p>
        </p:txBody>
      </p:sp>
    </p:spTree>
    <p:extLst>
      <p:ext uri="{BB962C8B-B14F-4D97-AF65-F5344CB8AC3E}">
        <p14:creationId xmlns:p14="http://schemas.microsoft.com/office/powerpoint/2010/main" val="22956323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38BBB2-8CC9-41ED-820F-C5CAB68D1552}" type="slidenum">
              <a:rPr lang="en-US" smtClean="0"/>
              <a:pPr/>
              <a:t>16</a:t>
            </a:fld>
            <a:endParaRPr lang="en-US" dirty="0"/>
          </a:p>
        </p:txBody>
      </p:sp>
    </p:spTree>
    <p:extLst>
      <p:ext uri="{BB962C8B-B14F-4D97-AF65-F5344CB8AC3E}">
        <p14:creationId xmlns:p14="http://schemas.microsoft.com/office/powerpoint/2010/main" val="30735829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38BBB2-8CC9-41ED-820F-C5CAB68D1552}" type="slidenum">
              <a:rPr lang="en-US" smtClean="0"/>
              <a:pPr/>
              <a:t>17</a:t>
            </a:fld>
            <a:endParaRPr lang="en-US" dirty="0"/>
          </a:p>
        </p:txBody>
      </p:sp>
    </p:spTree>
    <p:extLst>
      <p:ext uri="{BB962C8B-B14F-4D97-AF65-F5344CB8AC3E}">
        <p14:creationId xmlns:p14="http://schemas.microsoft.com/office/powerpoint/2010/main" val="2360916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38BBB2-8CC9-41ED-820F-C5CAB68D1552}" type="slidenum">
              <a:rPr lang="en-US" smtClean="0"/>
              <a:pPr/>
              <a:t>18</a:t>
            </a:fld>
            <a:endParaRPr lang="en-US" dirty="0"/>
          </a:p>
        </p:txBody>
      </p:sp>
    </p:spTree>
    <p:extLst>
      <p:ext uri="{BB962C8B-B14F-4D97-AF65-F5344CB8AC3E}">
        <p14:creationId xmlns:p14="http://schemas.microsoft.com/office/powerpoint/2010/main" val="6647845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38BBB2-8CC9-41ED-820F-C5CAB68D1552}" type="slidenum">
              <a:rPr lang="en-US" smtClean="0"/>
              <a:pPr/>
              <a:t>19</a:t>
            </a:fld>
            <a:endParaRPr lang="en-US" dirty="0"/>
          </a:p>
        </p:txBody>
      </p:sp>
    </p:spTree>
    <p:extLst>
      <p:ext uri="{BB962C8B-B14F-4D97-AF65-F5344CB8AC3E}">
        <p14:creationId xmlns:p14="http://schemas.microsoft.com/office/powerpoint/2010/main" val="4505677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38BBB2-8CC9-41ED-820F-C5CAB68D1552}" type="slidenum">
              <a:rPr lang="en-US" smtClean="0"/>
              <a:pPr/>
              <a:t>20</a:t>
            </a:fld>
            <a:endParaRPr lang="en-US" dirty="0"/>
          </a:p>
        </p:txBody>
      </p:sp>
    </p:spTree>
    <p:extLst>
      <p:ext uri="{BB962C8B-B14F-4D97-AF65-F5344CB8AC3E}">
        <p14:creationId xmlns:p14="http://schemas.microsoft.com/office/powerpoint/2010/main" val="975830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44450"/>
            <a:ext cx="6005513" cy="4503738"/>
          </a:xfrm>
        </p:spPr>
      </p:sp>
      <p:sp>
        <p:nvSpPr>
          <p:cNvPr id="3" name="Notes Placeholder 2"/>
          <p:cNvSpPr>
            <a:spLocks noGrp="1"/>
          </p:cNvSpPr>
          <p:nvPr>
            <p:ph type="body" idx="1"/>
          </p:nvPr>
        </p:nvSpPr>
        <p:spPr>
          <a:xfrm>
            <a:off x="196850" y="4559300"/>
            <a:ext cx="6705600" cy="4771248"/>
          </a:xfrm>
        </p:spPr>
        <p:txBody>
          <a:bodyPr>
            <a:normAutofit/>
          </a:bodyPr>
          <a:lstStyle/>
          <a:p>
            <a:r>
              <a:rPr lang="en-US" sz="900" dirty="0"/>
              <a:t>The Psalms is one of</a:t>
            </a:r>
            <a:r>
              <a:rPr lang="en-US" sz="900" baseline="0" dirty="0"/>
              <a:t> five books classified as poetry: Job, Psalms, Proverbs, Ecclesiastes, and Song of Solomon (some add Lamentations).  The name </a:t>
            </a:r>
            <a:r>
              <a:rPr lang="en-US" sz="900" i="1" baseline="0" dirty="0"/>
              <a:t>Psalms </a:t>
            </a:r>
            <a:r>
              <a:rPr lang="en-US" sz="900" i="0" baseline="0" dirty="0"/>
              <a:t>comes from the Greek word </a:t>
            </a:r>
            <a:r>
              <a:rPr lang="en-US" sz="900" i="1" baseline="0" dirty="0" err="1"/>
              <a:t>psalmos</a:t>
            </a:r>
            <a:r>
              <a:rPr lang="en-US" sz="900" i="1" baseline="0" dirty="0"/>
              <a:t> </a:t>
            </a:r>
            <a:r>
              <a:rPr lang="en-US" sz="900" i="0" baseline="0" dirty="0"/>
              <a:t>and literally means “poems sung or set to music.”  The original Hebrew word is </a:t>
            </a:r>
            <a:r>
              <a:rPr lang="en-US" sz="900" i="1" baseline="0" dirty="0" err="1"/>
              <a:t>Tehillim</a:t>
            </a:r>
            <a:r>
              <a:rPr lang="en-US" sz="900" i="1" baseline="0" dirty="0"/>
              <a:t>, </a:t>
            </a:r>
            <a:r>
              <a:rPr lang="en-US" sz="900" i="0" baseline="0" dirty="0"/>
              <a:t>meaning “Book of praises.” </a:t>
            </a:r>
            <a:r>
              <a:rPr lang="en-US" sz="900" i="0" dirty="0"/>
              <a:t> As one commentator puts it, “Psalms is pre-eminently the worship book of the Hebrew people, and consists of a collection of songs which expresses the attitude of the soul in the presence of God” (G Campbell Morgan).  While Proverbs is a horizontal book with emphasis on relationships with one another, Psalms is vertical, with emphasis on our relationship with God. Old Testament (Hebrew) poetry is not like our poetry and has neither rhyme no meter; it more resembles our free verse style of prose.  The Hebrew form of </a:t>
            </a:r>
            <a:r>
              <a:rPr lang="en-US" sz="900" i="1" dirty="0"/>
              <a:t>parallelism </a:t>
            </a:r>
            <a:r>
              <a:rPr lang="en-US" sz="900" dirty="0"/>
              <a:t>is often used and expands the point being made in the beginning of a chapter with the idea then repeated over and over within the chapter, all the while set to song.  Arguably, the earliest Psalm was written 3500 years ago (Chapter 90), probably written by Moses in 1400 BC.  The latest Psalm was written nearly 1000 years later (chapter 137) during the Babylonian captivity (approximately 480 BC).  Many of the psalms are anonymous (50); 73 of the psalms are ascribed to David; 12 to </a:t>
            </a:r>
            <a:r>
              <a:rPr lang="en-US" sz="900" dirty="0" err="1"/>
              <a:t>Asa</a:t>
            </a:r>
            <a:r>
              <a:rPr lang="en-US" sz="900" dirty="0"/>
              <a:t> (1 Chr. 16:4); 11 by sons of </a:t>
            </a:r>
            <a:r>
              <a:rPr lang="en-US" sz="900" dirty="0" err="1"/>
              <a:t>Korah</a:t>
            </a:r>
            <a:r>
              <a:rPr lang="en-US" sz="900" dirty="0"/>
              <a:t>; two by Solomon; one each by Hunan, Ethan (from Ezra’s era) and Moses.  One should pay close attention to the superscriptions at the start of each chapter - these often give us valuable information about who wrote the psalm and under what circumstances (notice Psalm 3 for example: David when he flees from his rebellious son, Absalom).  “</a:t>
            </a:r>
            <a:r>
              <a:rPr lang="en-US" sz="900" dirty="0" err="1"/>
              <a:t>Maschil</a:t>
            </a:r>
            <a:r>
              <a:rPr lang="en-US" sz="900" dirty="0"/>
              <a:t>” is used 13 times and has to do with “insight” or “wise instruction” (chapters 4; 32; 42; 52-55; 74; 78; 88-89; 142).  Often these superscriptions help us to get a feel for the emotion, purpose, and use of the psalm.  The word </a:t>
            </a:r>
            <a:r>
              <a:rPr lang="en-US" sz="900" i="1" dirty="0"/>
              <a:t>Selah </a:t>
            </a:r>
            <a:r>
              <a:rPr lang="en-US" sz="900" dirty="0"/>
              <a:t>is used frequently and likely was intended to give pause (like a birds-eye in our songbooks).  Of 283 NT quotations taken from the old testament, 116 are from Psalms (Hester).  The book expresses praise through </a:t>
            </a:r>
            <a:r>
              <a:rPr lang="en-US" sz="900" i="1" dirty="0"/>
              <a:t>hymns </a:t>
            </a:r>
            <a:r>
              <a:rPr lang="en-US" sz="900" dirty="0"/>
              <a:t>(8; 29), </a:t>
            </a:r>
            <a:r>
              <a:rPr lang="en-US" sz="900" i="1" dirty="0"/>
              <a:t>laments</a:t>
            </a:r>
            <a:r>
              <a:rPr lang="en-US" sz="900" dirty="0"/>
              <a:t> (7, 12); </a:t>
            </a:r>
            <a:r>
              <a:rPr lang="en-US" sz="900" i="1" dirty="0"/>
              <a:t>thanksgiving</a:t>
            </a:r>
            <a:r>
              <a:rPr lang="en-US" sz="900" dirty="0"/>
              <a:t> (100; 118), </a:t>
            </a:r>
            <a:r>
              <a:rPr lang="en-US" sz="900" i="1" dirty="0"/>
              <a:t>roya</a:t>
            </a:r>
            <a:r>
              <a:rPr lang="en-US" sz="900" dirty="0"/>
              <a:t>l (20-21); </a:t>
            </a:r>
            <a:r>
              <a:rPr lang="en-US" sz="900" i="1" dirty="0"/>
              <a:t>pilgrim </a:t>
            </a:r>
            <a:r>
              <a:rPr lang="en-US" sz="900" dirty="0"/>
              <a:t>(120-134), </a:t>
            </a:r>
            <a:r>
              <a:rPr lang="en-US" sz="900" i="1" dirty="0"/>
              <a:t>wisdom </a:t>
            </a:r>
            <a:r>
              <a:rPr lang="en-US" sz="900" dirty="0"/>
              <a:t>(1:15) </a:t>
            </a:r>
            <a:r>
              <a:rPr lang="en-US" sz="900" i="1" dirty="0"/>
              <a:t>enthronement</a:t>
            </a:r>
            <a:r>
              <a:rPr lang="en-US" sz="900" dirty="0"/>
              <a:t> (47, 93), and </a:t>
            </a:r>
            <a:r>
              <a:rPr lang="en-US" sz="900" i="1" dirty="0"/>
              <a:t>Messianic</a:t>
            </a:r>
            <a:r>
              <a:rPr lang="en-US" sz="900" dirty="0"/>
              <a:t> (2; 22).  The book is divided by five doxologies (word praise that ends with “Amen and Amen”).  When we study the Psalms, we see the people of God in Jehovah’s sanctuary, praising, singing, pleading, adoring, and communicating with God.  </a:t>
            </a:r>
          </a:p>
          <a:p>
            <a:endParaRPr lang="en-US" sz="900" dirty="0"/>
          </a:p>
          <a:p>
            <a:r>
              <a:rPr lang="en-US" sz="900" dirty="0"/>
              <a:t>Application:</a:t>
            </a:r>
          </a:p>
          <a:p>
            <a:pPr marL="685800" lvl="1" indent="-228600">
              <a:buFont typeface="+mj-lt"/>
              <a:buAutoNum type="arabicPeriod"/>
            </a:pPr>
            <a:r>
              <a:rPr lang="en-US" sz="900" dirty="0"/>
              <a:t>In chapter 1 we see an excellent contrast of the wicked and the righteous:.  Are we trees planted by the water?</a:t>
            </a:r>
          </a:p>
          <a:p>
            <a:pPr marL="685800" lvl="1" indent="-228600">
              <a:buFont typeface="+mj-lt"/>
              <a:buAutoNum type="arabicPeriod"/>
            </a:pPr>
            <a:r>
              <a:rPr lang="en-US" sz="900" dirty="0"/>
              <a:t>In chapter 8 we see the glory of man as God has made him - in His own image.</a:t>
            </a:r>
          </a:p>
          <a:p>
            <a:pPr marL="685800" lvl="1" indent="-228600">
              <a:buFont typeface="+mj-lt"/>
              <a:buAutoNum type="arabicPeriod"/>
            </a:pPr>
            <a:r>
              <a:rPr lang="en-US" sz="900" dirty="0"/>
              <a:t>In chapter 15 we see the ideal citizen.</a:t>
            </a:r>
          </a:p>
          <a:p>
            <a:pPr marL="685800" lvl="1" indent="-228600">
              <a:buFont typeface="+mj-lt"/>
              <a:buAutoNum type="arabicPeriod"/>
            </a:pPr>
            <a:r>
              <a:rPr lang="en-US" sz="900" dirty="0"/>
              <a:t>In chapter 19 we see glory of God in His creation and the Law</a:t>
            </a:r>
          </a:p>
          <a:p>
            <a:pPr marL="685800" lvl="1" indent="-228600">
              <a:buFont typeface="+mj-lt"/>
              <a:buAutoNum type="arabicPeriod"/>
            </a:pPr>
            <a:r>
              <a:rPr lang="en-US" sz="900" dirty="0"/>
              <a:t>In chapter 23 we see the protection of the sheep by the Shepherd.  </a:t>
            </a:r>
          </a:p>
          <a:p>
            <a:pPr marL="685800" lvl="1" indent="-228600">
              <a:buFont typeface="+mj-lt"/>
              <a:buAutoNum type="arabicPeriod"/>
            </a:pPr>
            <a:r>
              <a:rPr lang="en-US" sz="900" dirty="0"/>
              <a:t>In chapter 32 we learn about the blessedness of forgiveness (and trust in God).  </a:t>
            </a:r>
          </a:p>
          <a:p>
            <a:pPr marL="685800" lvl="1" indent="-228600">
              <a:buFont typeface="+mj-lt"/>
              <a:buAutoNum type="arabicPeriod"/>
            </a:pPr>
            <a:r>
              <a:rPr lang="en-US" sz="900" dirty="0"/>
              <a:t>In chapter 51 we an example of a penitent prayer of a sinner.</a:t>
            </a:r>
          </a:p>
          <a:p>
            <a:pPr marL="685800" lvl="1" indent="-228600">
              <a:buFont typeface="+mj-lt"/>
              <a:buAutoNum type="arabicPeriod"/>
            </a:pPr>
            <a:r>
              <a:rPr lang="en-US" sz="900" dirty="0"/>
              <a:t>In chapter 90 we see we see the eternal nature of God contrasted by our transit nature.  </a:t>
            </a:r>
          </a:p>
          <a:p>
            <a:pPr marL="685800" lvl="1" indent="-228600">
              <a:buFont typeface="+mj-lt"/>
              <a:buAutoNum type="arabicPeriod"/>
            </a:pPr>
            <a:r>
              <a:rPr lang="en-US" sz="900" dirty="0"/>
              <a:t>In chapter 103 we see the merciful and judicial nature of God</a:t>
            </a:r>
          </a:p>
          <a:p>
            <a:pPr marL="685800" lvl="1" indent="-228600">
              <a:buFont typeface="+mj-lt"/>
              <a:buAutoNum type="arabicPeriod"/>
            </a:pPr>
            <a:r>
              <a:rPr lang="en-US" sz="900" dirty="0"/>
              <a:t>In chapter 119 we see our individual accountability and God’s mercy.</a:t>
            </a:r>
          </a:p>
          <a:p>
            <a:pPr lvl="1"/>
            <a:endParaRPr lang="en-US" sz="900" dirty="0"/>
          </a:p>
          <a:p>
            <a:r>
              <a:rPr lang="en-US" sz="900" dirty="0"/>
              <a:t>Key thought: Psalms is a devotional book., studying it renews and transforms us</a:t>
            </a:r>
            <a:r>
              <a:rPr lang="is-IS" sz="900" dirty="0"/>
              <a:t>…if we will let it.  My signature passage comes from Psalm 84:10.  I like it because it emphasizes choice - seerving God is what i choose to do (what I would "rather“ do). </a:t>
            </a:r>
            <a:endParaRPr lang="en-US" sz="900" dirty="0"/>
          </a:p>
          <a:p>
            <a:pPr marL="685800" lvl="1" indent="-228600">
              <a:buFont typeface="+mj-lt"/>
              <a:buAutoNum type="arabicPeriod"/>
            </a:pPr>
            <a:endParaRPr lang="en-US" sz="900" dirty="0"/>
          </a:p>
        </p:txBody>
      </p:sp>
    </p:spTree>
    <p:extLst>
      <p:ext uri="{BB962C8B-B14F-4D97-AF65-F5344CB8AC3E}">
        <p14:creationId xmlns:p14="http://schemas.microsoft.com/office/powerpoint/2010/main" val="34773795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38BBB2-8CC9-41ED-820F-C5CAB68D1552}" type="slidenum">
              <a:rPr lang="en-US" smtClean="0"/>
              <a:pPr/>
              <a:t>21</a:t>
            </a:fld>
            <a:endParaRPr lang="en-US" dirty="0"/>
          </a:p>
        </p:txBody>
      </p:sp>
    </p:spTree>
    <p:extLst>
      <p:ext uri="{BB962C8B-B14F-4D97-AF65-F5344CB8AC3E}">
        <p14:creationId xmlns:p14="http://schemas.microsoft.com/office/powerpoint/2010/main" val="10358223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55563"/>
            <a:ext cx="6005513" cy="4503737"/>
          </a:xfrm>
        </p:spPr>
      </p:sp>
      <p:sp>
        <p:nvSpPr>
          <p:cNvPr id="3" name="Notes Placeholder 2"/>
          <p:cNvSpPr>
            <a:spLocks noGrp="1"/>
          </p:cNvSpPr>
          <p:nvPr>
            <p:ph type="body" idx="1"/>
          </p:nvPr>
        </p:nvSpPr>
        <p:spPr>
          <a:xfrm>
            <a:off x="196850" y="4559300"/>
            <a:ext cx="6705600" cy="4771248"/>
          </a:xfrm>
        </p:spPr>
        <p:txBody>
          <a:bodyPr>
            <a:normAutofit/>
          </a:bodyPr>
          <a:lstStyle/>
          <a:p>
            <a:r>
              <a:rPr lang="en-US" sz="900" dirty="0"/>
              <a:t>The Psalms is one of</a:t>
            </a:r>
            <a:r>
              <a:rPr lang="en-US" sz="900" baseline="0" dirty="0"/>
              <a:t> five books classified as poetry: Job, Psalms, Proverbs, Ecclesiastes, and Song of Solomon (some include Lamentations).  The name </a:t>
            </a:r>
            <a:r>
              <a:rPr lang="en-US" sz="900" i="1" baseline="0" dirty="0"/>
              <a:t>Psalms </a:t>
            </a:r>
            <a:r>
              <a:rPr lang="en-US" sz="900" i="0" baseline="0" dirty="0"/>
              <a:t>comes from the Greek word </a:t>
            </a:r>
            <a:r>
              <a:rPr lang="en-US" sz="900" i="1" baseline="0" dirty="0" err="1"/>
              <a:t>psalmos</a:t>
            </a:r>
            <a:r>
              <a:rPr lang="en-US" sz="900" i="1" baseline="0" dirty="0"/>
              <a:t> </a:t>
            </a:r>
            <a:r>
              <a:rPr lang="en-US" sz="900" i="0" baseline="0" dirty="0"/>
              <a:t>and literally means “poems sung or set to music.”  The original Hebrew word is </a:t>
            </a:r>
            <a:r>
              <a:rPr lang="en-US" sz="900" i="1" baseline="0" dirty="0" err="1"/>
              <a:t>Tehillim</a:t>
            </a:r>
            <a:r>
              <a:rPr lang="en-US" sz="900" i="1" baseline="0" dirty="0"/>
              <a:t>, </a:t>
            </a:r>
            <a:r>
              <a:rPr lang="en-US" sz="900" i="0" baseline="0" dirty="0"/>
              <a:t>meaning “Book of praises.” </a:t>
            </a:r>
            <a:r>
              <a:rPr lang="en-US" sz="900" i="0" dirty="0"/>
              <a:t> As one commentator puts it, “Psalms is pre-eminently the worship book of the Hebrew people, and consists of a collection of songs which expresses the attitude of the soul in the presence of God” (G Campbell Morgan).  While Proverbs is a horizontal book with emphasis on relationships with one another, Psalms is vertical, with emphasis on our relationship with God. Old Testament (Hebrew) poetry is not like our poetry and has neither rhyme no meter; it more resemble our free verse style of prose.  The Hebrew from of </a:t>
            </a:r>
            <a:r>
              <a:rPr lang="en-US" sz="900" i="1" dirty="0"/>
              <a:t>parallelism </a:t>
            </a:r>
            <a:r>
              <a:rPr lang="en-US" sz="900" dirty="0"/>
              <a:t>is often used and expands the point being made in the beginning of a chapter with the idea then repeated over and over within the chapter, all the while set to song.  Arguably, the earliest Psalm was written 3500 years ago (Chapter 90), probably written by Moses in 1400 BC.  The latest Psalm was written nearly 1000 years later (chapter 137) during the Babylonian captivity (approximately 480 BC).  Many of the psalms are anonymous (50); 73 of the psalms are ascribed to David; 12 to </a:t>
            </a:r>
            <a:r>
              <a:rPr lang="en-US" sz="900" dirty="0" err="1"/>
              <a:t>Asa</a:t>
            </a:r>
            <a:r>
              <a:rPr lang="en-US" sz="900" dirty="0"/>
              <a:t> (1 Chr. 16:4); 11 by sons of </a:t>
            </a:r>
            <a:r>
              <a:rPr lang="en-US" sz="900" dirty="0" err="1"/>
              <a:t>Korah</a:t>
            </a:r>
            <a:r>
              <a:rPr lang="en-US" sz="900" dirty="0"/>
              <a:t>; two by Solomon; one each by Hunan, Ethan (from Ezra’s era) and Moses.  One should pay close attention to the superscriptions at the start of each chapter - these often give us valuable information about who wrote the psalm and under what circumstances (notice Psalm 3 for example: David when he flees from his rebellious son, Absalom).  “</a:t>
            </a:r>
            <a:r>
              <a:rPr lang="en-US" sz="900" dirty="0" err="1"/>
              <a:t>Maschil</a:t>
            </a:r>
            <a:r>
              <a:rPr lang="en-US" sz="900" dirty="0"/>
              <a:t>” is used 13 times and has to do with “insight” or “wise instruction” (chapters 4; 32; 42; 52-55; 74; 78; 88-89; 142).  Often these superscriptions help us t get a feel fro the emotion, purpose, and use of the psalm.  The word </a:t>
            </a:r>
            <a:r>
              <a:rPr lang="en-US" sz="900" i="1" dirty="0"/>
              <a:t>Selah </a:t>
            </a:r>
            <a:r>
              <a:rPr lang="en-US" sz="900" dirty="0"/>
              <a:t>is used frequently and likely was intended to give pause (like a birds-eye in our songbooks).  Of 283 NT quotations taken from the old testament, 116 are from Psalms (Hester).  The book expresses praise through </a:t>
            </a:r>
            <a:r>
              <a:rPr lang="en-US" sz="900" i="1" dirty="0"/>
              <a:t>hymns </a:t>
            </a:r>
            <a:r>
              <a:rPr lang="en-US" sz="900" dirty="0"/>
              <a:t>(8; 29), </a:t>
            </a:r>
            <a:r>
              <a:rPr lang="en-US" sz="900" i="1" dirty="0"/>
              <a:t>laments</a:t>
            </a:r>
            <a:r>
              <a:rPr lang="en-US" sz="900" dirty="0"/>
              <a:t> (7, 12); </a:t>
            </a:r>
            <a:r>
              <a:rPr lang="en-US" sz="900" i="1" dirty="0"/>
              <a:t>thanksgiving</a:t>
            </a:r>
            <a:r>
              <a:rPr lang="en-US" sz="900" dirty="0"/>
              <a:t> (100; 118), </a:t>
            </a:r>
            <a:r>
              <a:rPr lang="en-US" sz="900" i="1" dirty="0"/>
              <a:t>roya</a:t>
            </a:r>
            <a:r>
              <a:rPr lang="en-US" sz="900" dirty="0"/>
              <a:t>l (20-21); </a:t>
            </a:r>
            <a:r>
              <a:rPr lang="en-US" sz="900" i="1" dirty="0"/>
              <a:t>pilgrim </a:t>
            </a:r>
            <a:r>
              <a:rPr lang="en-US" sz="900" dirty="0"/>
              <a:t>(120-134), </a:t>
            </a:r>
            <a:r>
              <a:rPr lang="en-US" sz="900" i="1" dirty="0"/>
              <a:t>wisdom </a:t>
            </a:r>
            <a:r>
              <a:rPr lang="en-US" sz="900" dirty="0"/>
              <a:t>(1:15) </a:t>
            </a:r>
            <a:r>
              <a:rPr lang="en-US" sz="900" i="1" dirty="0"/>
              <a:t>enthronement</a:t>
            </a:r>
            <a:r>
              <a:rPr lang="en-US" sz="900" dirty="0"/>
              <a:t> (47, 93), and </a:t>
            </a:r>
            <a:r>
              <a:rPr lang="en-US" sz="900" i="1" dirty="0"/>
              <a:t>Messianic</a:t>
            </a:r>
            <a:r>
              <a:rPr lang="en-US" sz="900" dirty="0"/>
              <a:t> (2; 22).  The book is divided by five doxologies (word praise that ends with “Amen and Amen”).  When we study the Psalms, we see the people of God in Jehovah’s sanctuary, praising, singing, pleading, adoring, and communicating with God.  </a:t>
            </a:r>
          </a:p>
          <a:p>
            <a:endParaRPr lang="en-US" sz="900" dirty="0"/>
          </a:p>
          <a:p>
            <a:r>
              <a:rPr lang="en-US" sz="900" dirty="0"/>
              <a:t>Application:</a:t>
            </a:r>
          </a:p>
          <a:p>
            <a:pPr marL="685800" lvl="1" indent="-228600">
              <a:buFont typeface="+mj-lt"/>
              <a:buAutoNum type="arabicPeriod"/>
            </a:pPr>
            <a:r>
              <a:rPr lang="en-US" sz="900" dirty="0"/>
              <a:t>In chapter 1 we see an excellent contrast of the wicked and the righteous:.  Are we trees planted by the water?</a:t>
            </a:r>
          </a:p>
          <a:p>
            <a:pPr marL="685800" lvl="1" indent="-228600">
              <a:buFont typeface="+mj-lt"/>
              <a:buAutoNum type="arabicPeriod"/>
            </a:pPr>
            <a:r>
              <a:rPr lang="en-US" sz="900" dirty="0"/>
              <a:t>In chapter 8 we see the glory of man as God has made him - in His own image.</a:t>
            </a:r>
          </a:p>
          <a:p>
            <a:pPr marL="685800" lvl="1" indent="-228600">
              <a:buFont typeface="+mj-lt"/>
              <a:buAutoNum type="arabicPeriod"/>
            </a:pPr>
            <a:r>
              <a:rPr lang="en-US" sz="900" dirty="0"/>
              <a:t>In chapter 15 we the ideal citizen.</a:t>
            </a:r>
          </a:p>
          <a:p>
            <a:pPr marL="685800" lvl="1" indent="-228600">
              <a:buFont typeface="+mj-lt"/>
              <a:buAutoNum type="arabicPeriod"/>
            </a:pPr>
            <a:r>
              <a:rPr lang="en-US" sz="900" dirty="0"/>
              <a:t>In chapter 19 we  see glory of God in His creation and the Law</a:t>
            </a:r>
          </a:p>
          <a:p>
            <a:pPr marL="685800" lvl="1" indent="-228600">
              <a:buFont typeface="+mj-lt"/>
              <a:buAutoNum type="arabicPeriod"/>
            </a:pPr>
            <a:r>
              <a:rPr lang="en-US" sz="900" dirty="0"/>
              <a:t>In chapter 23 we see the protection of the sheep by the Shepherd.  </a:t>
            </a:r>
          </a:p>
          <a:p>
            <a:pPr marL="685800" lvl="1" indent="-228600">
              <a:buFont typeface="+mj-lt"/>
              <a:buAutoNum type="arabicPeriod"/>
            </a:pPr>
            <a:r>
              <a:rPr lang="en-US" sz="900" dirty="0"/>
              <a:t>In chapter 32 we learn about the blessedness of forgiveness (and trust in God).  </a:t>
            </a:r>
          </a:p>
          <a:p>
            <a:pPr marL="685800" lvl="1" indent="-228600">
              <a:buFont typeface="+mj-lt"/>
              <a:buAutoNum type="arabicPeriod"/>
            </a:pPr>
            <a:r>
              <a:rPr lang="en-US" sz="900" dirty="0"/>
              <a:t>In chapter 51 we an example of a penitent prayer of a sinner.</a:t>
            </a:r>
          </a:p>
          <a:p>
            <a:pPr marL="685800" lvl="1" indent="-228600">
              <a:buFont typeface="+mj-lt"/>
              <a:buAutoNum type="arabicPeriod"/>
            </a:pPr>
            <a:r>
              <a:rPr lang="en-US" sz="900" dirty="0"/>
              <a:t>In chapter 90 we see we see the eternal nature of God contrasted by our transit nature.  </a:t>
            </a:r>
          </a:p>
          <a:p>
            <a:pPr marL="685800" lvl="1" indent="-228600">
              <a:buFont typeface="+mj-lt"/>
              <a:buAutoNum type="arabicPeriod"/>
            </a:pPr>
            <a:r>
              <a:rPr lang="en-US" sz="900" dirty="0"/>
              <a:t>In chapter 103 we see the merciful and judicial nature of God</a:t>
            </a:r>
          </a:p>
          <a:p>
            <a:pPr marL="685800" lvl="1" indent="-228600">
              <a:buFont typeface="+mj-lt"/>
              <a:buAutoNum type="arabicPeriod"/>
            </a:pPr>
            <a:r>
              <a:rPr lang="en-US" sz="900" dirty="0"/>
              <a:t>In chapter 119 we see our individual accountability and God’s mercy.</a:t>
            </a:r>
          </a:p>
          <a:p>
            <a:pPr lvl="1"/>
            <a:endParaRPr lang="en-US" sz="900" dirty="0"/>
          </a:p>
          <a:p>
            <a:r>
              <a:rPr lang="en-US" sz="900" dirty="0"/>
              <a:t>Key thought: Psalms is a devotional book., studying it renews and transforms us</a:t>
            </a:r>
            <a:r>
              <a:rPr lang="is-IS" sz="900" dirty="0"/>
              <a:t>…if we will let it.  My signature passag comes from Psalm 84:10.  I like it because ot emphasizes choice - seerving God is what choose to do (rather).  </a:t>
            </a:r>
            <a:endParaRPr lang="en-US" sz="900" dirty="0"/>
          </a:p>
          <a:p>
            <a:pPr marL="685800" lvl="1" indent="-228600">
              <a:buFont typeface="+mj-lt"/>
              <a:buAutoNum type="arabicPeriod"/>
            </a:pPr>
            <a:endParaRPr lang="en-US" sz="900" dirty="0"/>
          </a:p>
          <a:p>
            <a:pPr marL="685800" lvl="1" indent="-228600">
              <a:buFont typeface="+mj-lt"/>
              <a:buAutoNum type="arabicPeriod"/>
            </a:pPr>
            <a:endParaRPr lang="en-US" sz="900" dirty="0"/>
          </a:p>
        </p:txBody>
      </p:sp>
      <p:sp>
        <p:nvSpPr>
          <p:cNvPr id="4" name="Slide Number Placeholder 3"/>
          <p:cNvSpPr>
            <a:spLocks noGrp="1"/>
          </p:cNvSpPr>
          <p:nvPr>
            <p:ph type="sldNum" sz="quarter" idx="10"/>
          </p:nvPr>
        </p:nvSpPr>
        <p:spPr/>
        <p:txBody>
          <a:bodyPr/>
          <a:lstStyle/>
          <a:p>
            <a:fld id="{1E38BBB2-8CC9-41ED-820F-C5CAB68D1552}" type="slidenum">
              <a:rPr lang="en-US" smtClean="0"/>
              <a:pPr/>
              <a:t>22</a:t>
            </a:fld>
            <a:endParaRPr lang="en-US" dirty="0"/>
          </a:p>
        </p:txBody>
      </p:sp>
    </p:spTree>
    <p:extLst>
      <p:ext uri="{BB962C8B-B14F-4D97-AF65-F5344CB8AC3E}">
        <p14:creationId xmlns:p14="http://schemas.microsoft.com/office/powerpoint/2010/main" val="1124825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38BBB2-8CC9-41ED-820F-C5CAB68D1552}" type="slidenum">
              <a:rPr lang="en-US" smtClean="0"/>
              <a:pPr/>
              <a:t>3</a:t>
            </a:fld>
            <a:endParaRPr lang="en-US" dirty="0"/>
          </a:p>
        </p:txBody>
      </p:sp>
    </p:spTree>
    <p:extLst>
      <p:ext uri="{BB962C8B-B14F-4D97-AF65-F5344CB8AC3E}">
        <p14:creationId xmlns:p14="http://schemas.microsoft.com/office/powerpoint/2010/main" val="958236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38BBB2-8CC9-41ED-820F-C5CAB68D1552}" type="slidenum">
              <a:rPr lang="en-US" smtClean="0"/>
              <a:pPr/>
              <a:t>4</a:t>
            </a:fld>
            <a:endParaRPr lang="en-US" dirty="0"/>
          </a:p>
        </p:txBody>
      </p:sp>
    </p:spTree>
    <p:extLst>
      <p:ext uri="{BB962C8B-B14F-4D97-AF65-F5344CB8AC3E}">
        <p14:creationId xmlns:p14="http://schemas.microsoft.com/office/powerpoint/2010/main" val="4118167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38BBB2-8CC9-41ED-820F-C5CAB68D1552}" type="slidenum">
              <a:rPr lang="en-US" smtClean="0"/>
              <a:pPr/>
              <a:t>5</a:t>
            </a:fld>
            <a:endParaRPr lang="en-US" dirty="0"/>
          </a:p>
        </p:txBody>
      </p:sp>
    </p:spTree>
    <p:extLst>
      <p:ext uri="{BB962C8B-B14F-4D97-AF65-F5344CB8AC3E}">
        <p14:creationId xmlns:p14="http://schemas.microsoft.com/office/powerpoint/2010/main" val="3966046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38BBB2-8CC9-41ED-820F-C5CAB68D1552}" type="slidenum">
              <a:rPr lang="en-US" smtClean="0"/>
              <a:pPr/>
              <a:t>6</a:t>
            </a:fld>
            <a:endParaRPr lang="en-US" dirty="0"/>
          </a:p>
        </p:txBody>
      </p:sp>
    </p:spTree>
    <p:extLst>
      <p:ext uri="{BB962C8B-B14F-4D97-AF65-F5344CB8AC3E}">
        <p14:creationId xmlns:p14="http://schemas.microsoft.com/office/powerpoint/2010/main" val="2498711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7</a:t>
            </a:fld>
            <a:endParaRPr lang="en-US"/>
          </a:p>
        </p:txBody>
      </p:sp>
    </p:spTree>
    <p:extLst>
      <p:ext uri="{BB962C8B-B14F-4D97-AF65-F5344CB8AC3E}">
        <p14:creationId xmlns:p14="http://schemas.microsoft.com/office/powerpoint/2010/main" val="1777642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9</a:t>
            </a:fld>
            <a:endParaRPr lang="en-US" dirty="0"/>
          </a:p>
        </p:txBody>
      </p:sp>
    </p:spTree>
    <p:extLst>
      <p:ext uri="{BB962C8B-B14F-4D97-AF65-F5344CB8AC3E}">
        <p14:creationId xmlns:p14="http://schemas.microsoft.com/office/powerpoint/2010/main" val="1394124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509E2C24-1099-8B48-A5D1-8E89D0F2DEB1}" type="slidenum">
              <a:rPr lang="en-US" smtClean="0"/>
              <a:t>10</a:t>
            </a:fld>
            <a:endParaRPr lang="en-US" dirty="0"/>
          </a:p>
        </p:txBody>
      </p:sp>
    </p:spTree>
    <p:extLst>
      <p:ext uri="{BB962C8B-B14F-4D97-AF65-F5344CB8AC3E}">
        <p14:creationId xmlns:p14="http://schemas.microsoft.com/office/powerpoint/2010/main" val="631481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12/23/22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12/23/22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12/23/22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12/23/22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12/23/22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12/23/22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Psalms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E27A-7592-6B4D-8422-3450881FC380}"/>
              </a:ext>
            </a:extLst>
          </p:cNvPr>
          <p:cNvSpPr>
            <a:spLocks noGrp="1"/>
          </p:cNvSpPr>
          <p:nvPr>
            <p:ph type="title"/>
          </p:nvPr>
        </p:nvSpPr>
        <p:spPr/>
        <p:txBody>
          <a:bodyPr>
            <a:normAutofit/>
          </a:bodyPr>
          <a:lstStyle/>
          <a:p>
            <a:r>
              <a:rPr lang="en-US" sz="3200" dirty="0">
                <a:solidFill>
                  <a:schemeClr val="accent1"/>
                </a:solidFill>
              </a:rPr>
              <a:t>What's the point?</a:t>
            </a:r>
          </a:p>
        </p:txBody>
      </p:sp>
      <p:sp>
        <p:nvSpPr>
          <p:cNvPr id="3" name="Content Placeholder 2">
            <a:extLst>
              <a:ext uri="{FF2B5EF4-FFF2-40B4-BE49-F238E27FC236}">
                <a16:creationId xmlns:a16="http://schemas.microsoft.com/office/drawing/2014/main" id="{A2B5B166-BD38-4E43-BA46-E21795698B86}"/>
              </a:ext>
            </a:extLst>
          </p:cNvPr>
          <p:cNvSpPr>
            <a:spLocks noGrp="1"/>
          </p:cNvSpPr>
          <p:nvPr>
            <p:ph idx="1"/>
          </p:nvPr>
        </p:nvSpPr>
        <p:spPr>
          <a:xfrm>
            <a:off x="114300" y="1379438"/>
            <a:ext cx="8915400" cy="6059424"/>
          </a:xfrm>
        </p:spPr>
        <p:txBody>
          <a:bodyPr>
            <a:noAutofit/>
          </a:bodyPr>
          <a:lstStyle/>
          <a:p>
            <a:pPr marL="89154" indent="0">
              <a:buNone/>
            </a:pPr>
            <a:r>
              <a:rPr lang="en-US" sz="2400" dirty="0"/>
              <a:t>The book of Psalms expresses worship. Throughout its many pages, Psalms encourages its readers to praise God for who He is and what He has done. The Psalms illuminate the greatness of our God, affirm His faithfulness to us in times of trouble, and remind us of the absolute centrality of His Word.  As the Psalms present a clear picture of God lovingly guiding His people, the responses of praise and worship to God are never far from the psalmists’ pens.  The portrayal of worship in the Psalms offers us glimpse after glimpse of hearts devoted to God, individuals repentant before Him, and lives changed through encounters with Him.</a:t>
            </a:r>
          </a:p>
        </p:txBody>
      </p:sp>
    </p:spTree>
    <p:extLst>
      <p:ext uri="{BB962C8B-B14F-4D97-AF65-F5344CB8AC3E}">
        <p14:creationId xmlns:p14="http://schemas.microsoft.com/office/powerpoint/2010/main" val="231357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4681-4A8E-2D41-8ADD-E6CB00E4EB2E}"/>
              </a:ext>
            </a:extLst>
          </p:cNvPr>
          <p:cNvSpPr>
            <a:spLocks noGrp="1"/>
          </p:cNvSpPr>
          <p:nvPr>
            <p:ph type="title"/>
          </p:nvPr>
        </p:nvSpPr>
        <p:spPr/>
        <p:txBody>
          <a:bodyPr>
            <a:normAutofit/>
          </a:bodyPr>
          <a:lstStyle/>
          <a:p>
            <a:r>
              <a:rPr lang="en-US" sz="3200" dirty="0">
                <a:solidFill>
                  <a:schemeClr val="accent1"/>
                </a:solidFill>
              </a:rPr>
              <a:t>How do I apply this?</a:t>
            </a:r>
          </a:p>
        </p:txBody>
      </p:sp>
      <p:sp>
        <p:nvSpPr>
          <p:cNvPr id="3" name="Content Placeholder 2">
            <a:extLst>
              <a:ext uri="{FF2B5EF4-FFF2-40B4-BE49-F238E27FC236}">
                <a16:creationId xmlns:a16="http://schemas.microsoft.com/office/drawing/2014/main" id="{05C53D9A-B1B6-7F41-925B-5796F7AFFFEF}"/>
              </a:ext>
            </a:extLst>
          </p:cNvPr>
          <p:cNvSpPr>
            <a:spLocks noGrp="1"/>
          </p:cNvSpPr>
          <p:nvPr>
            <p:ph idx="1"/>
          </p:nvPr>
        </p:nvSpPr>
        <p:spPr>
          <a:xfrm>
            <a:off x="285750" y="1714500"/>
            <a:ext cx="8629650" cy="4686301"/>
          </a:xfrm>
        </p:spPr>
        <p:txBody>
          <a:bodyPr>
            <a:normAutofit/>
          </a:bodyPr>
          <a:lstStyle/>
          <a:p>
            <a:pPr marL="118872" indent="0">
              <a:buNone/>
            </a:pPr>
            <a:r>
              <a:rPr lang="en-US" sz="2400" dirty="0"/>
              <a:t>Read Psalm 1, then Psalm 150. They  are rich.  Thank God for allowing you to express your deepest emotions to Him. If you are hurting, use Psalm 13 as a guide and write your own lament to God. If you are rejoicing, meditate on Psalm 30 and echo the praise found there. Want to know how to repent, read Psalm 51 and let David show you how.  No matter your circumstance, the psalms contain a corresponding word that will help you share your heart with the Lord. </a:t>
            </a:r>
          </a:p>
        </p:txBody>
      </p:sp>
    </p:spTree>
    <p:extLst>
      <p:ext uri="{BB962C8B-B14F-4D97-AF65-F5344CB8AC3E}">
        <p14:creationId xmlns:p14="http://schemas.microsoft.com/office/powerpoint/2010/main" val="3487663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5448"/>
            <a:ext cx="8801100" cy="1252727"/>
          </a:xfrm>
        </p:spPr>
        <p:txBody>
          <a:bodyPr>
            <a:normAutofit/>
          </a:bodyPr>
          <a:lstStyle/>
          <a:p>
            <a:r>
              <a:rPr lang="en-US" sz="3600" dirty="0"/>
              <a:t>Psalms – Five Groups (Books/Doxologies)</a:t>
            </a:r>
          </a:p>
        </p:txBody>
      </p:sp>
      <p:sp>
        <p:nvSpPr>
          <p:cNvPr id="3" name="Content Placeholder 2"/>
          <p:cNvSpPr>
            <a:spLocks noGrp="1"/>
          </p:cNvSpPr>
          <p:nvPr>
            <p:ph idx="1"/>
          </p:nvPr>
        </p:nvSpPr>
        <p:spPr>
          <a:xfrm>
            <a:off x="152400" y="1436750"/>
            <a:ext cx="8801100" cy="5265801"/>
          </a:xfrm>
        </p:spPr>
        <p:txBody>
          <a:bodyPr>
            <a:noAutofit/>
          </a:bodyPr>
          <a:lstStyle/>
          <a:p>
            <a:r>
              <a:rPr lang="en-US" sz="2400" b="1" dirty="0"/>
              <a:t>Book 1</a:t>
            </a:r>
            <a:r>
              <a:rPr lang="en-US" sz="2400" dirty="0"/>
              <a:t> – </a:t>
            </a:r>
            <a:r>
              <a:rPr lang="en-US" sz="2400" u="sng" dirty="0"/>
              <a:t>Psalms 1-41</a:t>
            </a:r>
            <a:r>
              <a:rPr lang="en-US" sz="2400" dirty="0"/>
              <a:t>: Corresponds with Genesis – has much to say about </a:t>
            </a:r>
            <a:r>
              <a:rPr lang="en-US" sz="2400" b="1" i="1" dirty="0"/>
              <a:t>man</a:t>
            </a:r>
            <a:r>
              <a:rPr lang="en-US" sz="2400" i="1" dirty="0"/>
              <a:t>. </a:t>
            </a:r>
            <a:r>
              <a:rPr lang="en-US" sz="2400" dirty="0"/>
              <a:t>Psalms 3-41 are  Davidic.  Refer to God mostly as “Lord.”  </a:t>
            </a:r>
            <a:r>
              <a:rPr lang="en-US" sz="2400" i="1" dirty="0"/>
              <a:t>Doxology (41:13) </a:t>
            </a:r>
          </a:p>
        </p:txBody>
      </p:sp>
      <p:sp>
        <p:nvSpPr>
          <p:cNvPr id="4" name="TextBox 3">
            <a:extLst>
              <a:ext uri="{FF2B5EF4-FFF2-40B4-BE49-F238E27FC236}">
                <a16:creationId xmlns:a16="http://schemas.microsoft.com/office/drawing/2014/main" id="{C3C0B95B-F69F-DD49-AD1D-34039F766432}"/>
              </a:ext>
            </a:extLst>
          </p:cNvPr>
          <p:cNvSpPr txBox="1"/>
          <p:nvPr/>
        </p:nvSpPr>
        <p:spPr>
          <a:xfrm>
            <a:off x="1866900" y="3048000"/>
            <a:ext cx="5372100" cy="1200329"/>
          </a:xfrm>
          <a:prstGeom prst="rect">
            <a:avLst/>
          </a:prstGeom>
          <a:solidFill>
            <a:schemeClr val="accent1"/>
          </a:solidFill>
        </p:spPr>
        <p:txBody>
          <a:bodyPr wrap="square" rtlCol="0">
            <a:spAutoFit/>
          </a:bodyPr>
          <a:lstStyle/>
          <a:p>
            <a:r>
              <a:rPr lang="en-US" sz="2400" b="1" dirty="0"/>
              <a:t>“Blessed be the Lord, the God of Israel,</a:t>
            </a:r>
          </a:p>
          <a:p>
            <a:r>
              <a:rPr lang="en-US" sz="2400" b="1" dirty="0"/>
              <a:t>    from everlasting to everlasting!</a:t>
            </a:r>
          </a:p>
          <a:p>
            <a:r>
              <a:rPr lang="en-US" sz="2400" b="1" dirty="0"/>
              <a:t>Amen and Amen.</a:t>
            </a:r>
            <a:endParaRPr lang="en-US" sz="800" dirty="0"/>
          </a:p>
        </p:txBody>
      </p:sp>
    </p:spTree>
    <p:extLst>
      <p:ext uri="{BB962C8B-B14F-4D97-AF65-F5344CB8AC3E}">
        <p14:creationId xmlns:p14="http://schemas.microsoft.com/office/powerpoint/2010/main" val="2379256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Psalms – Five Groups (Books)</a:t>
            </a:r>
          </a:p>
        </p:txBody>
      </p:sp>
      <p:sp>
        <p:nvSpPr>
          <p:cNvPr id="3" name="Content Placeholder 2"/>
          <p:cNvSpPr>
            <a:spLocks noGrp="1"/>
          </p:cNvSpPr>
          <p:nvPr>
            <p:ph idx="1"/>
          </p:nvPr>
        </p:nvSpPr>
        <p:spPr>
          <a:xfrm>
            <a:off x="152400" y="1436750"/>
            <a:ext cx="8801100" cy="5265801"/>
          </a:xfrm>
        </p:spPr>
        <p:txBody>
          <a:bodyPr>
            <a:noAutofit/>
          </a:bodyPr>
          <a:lstStyle/>
          <a:p>
            <a:r>
              <a:rPr lang="en-US" sz="1400" b="1" dirty="0"/>
              <a:t>Book 1</a:t>
            </a:r>
            <a:r>
              <a:rPr lang="en-US" sz="1400" dirty="0"/>
              <a:t> – </a:t>
            </a:r>
            <a:r>
              <a:rPr lang="en-US" sz="1400" u="sng" dirty="0"/>
              <a:t>Psalms 1-41</a:t>
            </a:r>
            <a:r>
              <a:rPr lang="en-US" sz="1400" dirty="0"/>
              <a:t>: Corresponds with Genesis – has much to say about </a:t>
            </a:r>
            <a:r>
              <a:rPr lang="en-US" sz="1400" b="1" i="1" dirty="0"/>
              <a:t>man</a:t>
            </a:r>
            <a:r>
              <a:rPr lang="en-US" sz="1400" i="1" dirty="0"/>
              <a:t>. </a:t>
            </a:r>
            <a:r>
              <a:rPr lang="en-US" sz="1400" dirty="0"/>
              <a:t>Psalms 3-41 are  Davidic.  Refer to God mostly as “Lord.”  </a:t>
            </a:r>
            <a:r>
              <a:rPr lang="en-US" sz="1400" i="1" dirty="0"/>
              <a:t>Doxology (41:13) </a:t>
            </a:r>
          </a:p>
          <a:p>
            <a:r>
              <a:rPr lang="en-US" sz="2400" b="1" dirty="0"/>
              <a:t>Book 2</a:t>
            </a:r>
            <a:r>
              <a:rPr lang="en-US" sz="2400" dirty="0"/>
              <a:t> – </a:t>
            </a:r>
            <a:r>
              <a:rPr lang="en-US" sz="2400" u="sng" dirty="0"/>
              <a:t>Psalms 42-72</a:t>
            </a:r>
            <a:r>
              <a:rPr lang="en-US" sz="2400" dirty="0"/>
              <a:t>: Corresponds with Exodus – has much to say about </a:t>
            </a:r>
            <a:r>
              <a:rPr lang="en-US" sz="2400" b="1" i="1" dirty="0"/>
              <a:t>deliverance</a:t>
            </a:r>
            <a:r>
              <a:rPr lang="en-US" sz="2400" i="1" dirty="0"/>
              <a:t>. </a:t>
            </a:r>
            <a:r>
              <a:rPr lang="en-US" sz="2400" dirty="0"/>
              <a:t>Psalms by the sons of Korah (42-49) and David (51-65, 68-71). Doxology: (72:18-19)</a:t>
            </a:r>
          </a:p>
          <a:p>
            <a:endParaRPr lang="en-US" sz="2000" dirty="0"/>
          </a:p>
          <a:p>
            <a:endParaRPr lang="en-US" sz="2000" dirty="0"/>
          </a:p>
          <a:p>
            <a:endParaRPr lang="en-US" sz="2000" dirty="0"/>
          </a:p>
          <a:p>
            <a:endParaRPr lang="en-US" sz="2000" dirty="0"/>
          </a:p>
          <a:p>
            <a:endParaRPr lang="en-US" sz="2000" dirty="0"/>
          </a:p>
          <a:p>
            <a:endParaRPr lang="en-US" sz="2000" dirty="0"/>
          </a:p>
        </p:txBody>
      </p:sp>
      <p:sp>
        <p:nvSpPr>
          <p:cNvPr id="4" name="TextBox 3">
            <a:extLst>
              <a:ext uri="{FF2B5EF4-FFF2-40B4-BE49-F238E27FC236}">
                <a16:creationId xmlns:a16="http://schemas.microsoft.com/office/drawing/2014/main" id="{87FA0127-916B-E449-9A26-1D5C539DBFC9}"/>
              </a:ext>
            </a:extLst>
          </p:cNvPr>
          <p:cNvSpPr txBox="1"/>
          <p:nvPr/>
        </p:nvSpPr>
        <p:spPr>
          <a:xfrm>
            <a:off x="1143000" y="3424687"/>
            <a:ext cx="6362700" cy="1938992"/>
          </a:xfrm>
          <a:prstGeom prst="rect">
            <a:avLst/>
          </a:prstGeom>
          <a:solidFill>
            <a:schemeClr val="accent1"/>
          </a:solidFill>
        </p:spPr>
        <p:txBody>
          <a:bodyPr wrap="square" rtlCol="0">
            <a:spAutoFit/>
          </a:bodyPr>
          <a:lstStyle/>
          <a:p>
            <a:r>
              <a:rPr lang="en-US" b="1" dirty="0"/>
              <a:t>“</a:t>
            </a:r>
            <a:r>
              <a:rPr lang="en-US" sz="2400" b="1" dirty="0"/>
              <a:t>Blessed be the Lord, the God of Israel,</a:t>
            </a:r>
          </a:p>
          <a:p>
            <a:r>
              <a:rPr lang="en-US" sz="2400" b="1" dirty="0"/>
              <a:t>    who alone does wondrous things.</a:t>
            </a:r>
          </a:p>
          <a:p>
            <a:r>
              <a:rPr lang="en-US" sz="2400" b="1" dirty="0"/>
              <a:t>19 Blessed be his glorious name forever;</a:t>
            </a:r>
          </a:p>
          <a:p>
            <a:r>
              <a:rPr lang="en-US" sz="2400" b="1" dirty="0"/>
              <a:t>    may the whole earth be filled with his glory!</a:t>
            </a:r>
          </a:p>
          <a:p>
            <a:r>
              <a:rPr lang="en-US" sz="2400" b="1" dirty="0"/>
              <a:t>Amen and Amen!</a:t>
            </a:r>
            <a:endParaRPr lang="en-US" sz="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Psalms – Five Groups (Books)</a:t>
            </a:r>
          </a:p>
        </p:txBody>
      </p:sp>
      <p:sp>
        <p:nvSpPr>
          <p:cNvPr id="3" name="Content Placeholder 2"/>
          <p:cNvSpPr>
            <a:spLocks noGrp="1"/>
          </p:cNvSpPr>
          <p:nvPr>
            <p:ph idx="1"/>
          </p:nvPr>
        </p:nvSpPr>
        <p:spPr>
          <a:xfrm>
            <a:off x="152400" y="1436750"/>
            <a:ext cx="8801100" cy="5265801"/>
          </a:xfrm>
        </p:spPr>
        <p:txBody>
          <a:bodyPr>
            <a:noAutofit/>
          </a:bodyPr>
          <a:lstStyle/>
          <a:p>
            <a:r>
              <a:rPr lang="en-US" sz="1400" b="1" dirty="0"/>
              <a:t>Book 1</a:t>
            </a:r>
            <a:r>
              <a:rPr lang="en-US" sz="1400" dirty="0"/>
              <a:t> – </a:t>
            </a:r>
            <a:r>
              <a:rPr lang="en-US" sz="1400" u="sng" dirty="0"/>
              <a:t>Psalms 1-41</a:t>
            </a:r>
            <a:r>
              <a:rPr lang="en-US" sz="1400" dirty="0"/>
              <a:t>: Corresponds with Genesis – has much to say about </a:t>
            </a:r>
            <a:r>
              <a:rPr lang="en-US" sz="1400" b="1" i="1" dirty="0"/>
              <a:t>man</a:t>
            </a:r>
            <a:r>
              <a:rPr lang="en-US" sz="1400" i="1" dirty="0"/>
              <a:t>. </a:t>
            </a:r>
            <a:r>
              <a:rPr lang="en-US" sz="1400" dirty="0"/>
              <a:t>Psalms 3-41 are  Davidic.  Refer to God mostly as “Lord.”  </a:t>
            </a:r>
            <a:r>
              <a:rPr lang="en-US" sz="1400" i="1" dirty="0"/>
              <a:t>Doxology (41:13) </a:t>
            </a:r>
          </a:p>
          <a:p>
            <a:r>
              <a:rPr lang="en-US" sz="1400" b="1" dirty="0"/>
              <a:t>Book 2</a:t>
            </a:r>
            <a:r>
              <a:rPr lang="en-US" sz="1400" dirty="0"/>
              <a:t> – </a:t>
            </a:r>
            <a:r>
              <a:rPr lang="en-US" sz="1400" u="sng" dirty="0"/>
              <a:t>Psalms 42-72</a:t>
            </a:r>
            <a:r>
              <a:rPr lang="en-US" sz="1400" dirty="0"/>
              <a:t>: Corresponds with Exodus – has much to say about </a:t>
            </a:r>
            <a:r>
              <a:rPr lang="en-US" sz="1400" b="1" i="1" dirty="0"/>
              <a:t>deliverance</a:t>
            </a:r>
            <a:r>
              <a:rPr lang="en-US" sz="1400" i="1" dirty="0"/>
              <a:t>. </a:t>
            </a:r>
            <a:r>
              <a:rPr lang="en-US" sz="1400" dirty="0"/>
              <a:t>Psalms by the sons of Korah (42-49) and David (51-65, 68-71). Doxology: (72:18-19)</a:t>
            </a:r>
          </a:p>
          <a:p>
            <a:r>
              <a:rPr lang="en-US" sz="2400" b="1" dirty="0"/>
              <a:t>Book 3</a:t>
            </a:r>
            <a:r>
              <a:rPr lang="en-US" sz="2400" dirty="0"/>
              <a:t> – </a:t>
            </a:r>
            <a:r>
              <a:rPr lang="en-US" sz="2400" u="sng" dirty="0"/>
              <a:t>Psalms  73-89</a:t>
            </a:r>
            <a:r>
              <a:rPr lang="en-US" sz="2400" dirty="0"/>
              <a:t>: Corresponds with Exodus – emphasizes the </a:t>
            </a:r>
            <a:r>
              <a:rPr lang="en-US" sz="2400" b="1" i="1" dirty="0"/>
              <a:t>sanctuary</a:t>
            </a:r>
            <a:r>
              <a:rPr lang="en-US" sz="2400" b="1" dirty="0"/>
              <a:t> &amp; </a:t>
            </a:r>
            <a:r>
              <a:rPr lang="en-US" sz="2400" b="1" i="1" dirty="0"/>
              <a:t>worship</a:t>
            </a:r>
            <a:r>
              <a:rPr lang="en-US" sz="2400" dirty="0"/>
              <a:t>.  A collection of 17 psalms.  Psalms by Asaph (73-83</a:t>
            </a:r>
            <a:r>
              <a:rPr lang="en-US" sz="2400" i="1" dirty="0"/>
              <a:t>).  Doxology (89-52)</a:t>
            </a:r>
          </a:p>
        </p:txBody>
      </p:sp>
      <p:sp>
        <p:nvSpPr>
          <p:cNvPr id="4" name="TextBox 3">
            <a:extLst>
              <a:ext uri="{FF2B5EF4-FFF2-40B4-BE49-F238E27FC236}">
                <a16:creationId xmlns:a16="http://schemas.microsoft.com/office/drawing/2014/main" id="{251B14D1-1BE1-5248-A30D-3FB44B2A8D42}"/>
              </a:ext>
            </a:extLst>
          </p:cNvPr>
          <p:cNvSpPr txBox="1"/>
          <p:nvPr/>
        </p:nvSpPr>
        <p:spPr>
          <a:xfrm>
            <a:off x="2286000" y="3810000"/>
            <a:ext cx="4076700" cy="859814"/>
          </a:xfrm>
          <a:prstGeom prst="rect">
            <a:avLst/>
          </a:prstGeom>
          <a:solidFill>
            <a:schemeClr val="accent1"/>
          </a:solidFill>
        </p:spPr>
        <p:txBody>
          <a:bodyPr wrap="square" rtlCol="0">
            <a:spAutoFit/>
          </a:bodyPr>
          <a:lstStyle/>
          <a:p>
            <a:r>
              <a:rPr lang="en-US" sz="2400" b="1" dirty="0"/>
              <a:t>“Blessed be the Lord forever!</a:t>
            </a:r>
          </a:p>
          <a:p>
            <a:r>
              <a:rPr lang="en-US" sz="2400" b="1" dirty="0"/>
              <a:t>Amen and Amen..”</a:t>
            </a:r>
          </a:p>
        </p:txBody>
      </p:sp>
    </p:spTree>
    <p:extLst>
      <p:ext uri="{BB962C8B-B14F-4D97-AF65-F5344CB8AC3E}">
        <p14:creationId xmlns:p14="http://schemas.microsoft.com/office/powerpoint/2010/main" val="732829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Psalms – Five Groups (Books)</a:t>
            </a:r>
          </a:p>
        </p:txBody>
      </p:sp>
      <p:sp>
        <p:nvSpPr>
          <p:cNvPr id="3" name="Content Placeholder 2"/>
          <p:cNvSpPr>
            <a:spLocks noGrp="1"/>
          </p:cNvSpPr>
          <p:nvPr>
            <p:ph idx="1"/>
          </p:nvPr>
        </p:nvSpPr>
        <p:spPr>
          <a:xfrm>
            <a:off x="152400" y="1436750"/>
            <a:ext cx="8801100" cy="5265801"/>
          </a:xfrm>
        </p:spPr>
        <p:txBody>
          <a:bodyPr>
            <a:noAutofit/>
          </a:bodyPr>
          <a:lstStyle/>
          <a:p>
            <a:r>
              <a:rPr lang="en-US" sz="1400" b="1" dirty="0"/>
              <a:t>Book 1</a:t>
            </a:r>
            <a:r>
              <a:rPr lang="en-US" sz="1400" dirty="0"/>
              <a:t> – </a:t>
            </a:r>
            <a:r>
              <a:rPr lang="en-US" sz="1400" u="sng" dirty="0"/>
              <a:t>Psalms 1-41</a:t>
            </a:r>
            <a:r>
              <a:rPr lang="en-US" sz="1400" dirty="0"/>
              <a:t>: Corresponds with Genesis – has much to say about </a:t>
            </a:r>
            <a:r>
              <a:rPr lang="en-US" sz="1400" b="1" i="1" dirty="0"/>
              <a:t>man</a:t>
            </a:r>
            <a:r>
              <a:rPr lang="en-US" sz="1400" i="1" dirty="0"/>
              <a:t>. </a:t>
            </a:r>
            <a:r>
              <a:rPr lang="en-US" sz="1400" dirty="0"/>
              <a:t>Psalms 3-41 are  Davidic.  Refer to God mostly as “Lord.”  </a:t>
            </a:r>
            <a:r>
              <a:rPr lang="en-US" sz="1400" i="1" dirty="0"/>
              <a:t>Doxology (41:13) </a:t>
            </a:r>
          </a:p>
          <a:p>
            <a:r>
              <a:rPr lang="en-US" sz="1400" b="1" dirty="0"/>
              <a:t>Book 2</a:t>
            </a:r>
            <a:r>
              <a:rPr lang="en-US" sz="1400" dirty="0"/>
              <a:t> – </a:t>
            </a:r>
            <a:r>
              <a:rPr lang="en-US" sz="1400" u="sng" dirty="0"/>
              <a:t>Psalms 42-72</a:t>
            </a:r>
            <a:r>
              <a:rPr lang="en-US" sz="1400" dirty="0"/>
              <a:t>: Corresponds with Exodus – has much to say about </a:t>
            </a:r>
            <a:r>
              <a:rPr lang="en-US" sz="1400" b="1" i="1" dirty="0"/>
              <a:t>deliverance</a:t>
            </a:r>
            <a:r>
              <a:rPr lang="en-US" sz="1400" i="1" dirty="0"/>
              <a:t>. </a:t>
            </a:r>
            <a:r>
              <a:rPr lang="en-US" sz="1400" dirty="0"/>
              <a:t>Psalms by the sons of Korah (42-49) and David (51-65, 68-71). Doxology: (72:18-19)</a:t>
            </a:r>
          </a:p>
          <a:p>
            <a:r>
              <a:rPr lang="en-US" sz="1400" b="1" dirty="0"/>
              <a:t>Book 3</a:t>
            </a:r>
            <a:r>
              <a:rPr lang="en-US" sz="1400" dirty="0"/>
              <a:t> – </a:t>
            </a:r>
            <a:r>
              <a:rPr lang="en-US" sz="1400" u="sng" dirty="0"/>
              <a:t>Psalms  73-89</a:t>
            </a:r>
            <a:r>
              <a:rPr lang="en-US" sz="1400" dirty="0"/>
              <a:t>: Corresponds with Exodus – emphasizes the </a:t>
            </a:r>
            <a:r>
              <a:rPr lang="en-US" sz="1400" b="1" i="1" dirty="0"/>
              <a:t>sanctuary</a:t>
            </a:r>
            <a:r>
              <a:rPr lang="en-US" sz="1400" b="1" dirty="0"/>
              <a:t> &amp; </a:t>
            </a:r>
            <a:r>
              <a:rPr lang="en-US" sz="1400" b="1" i="1" dirty="0"/>
              <a:t>worship</a:t>
            </a:r>
            <a:r>
              <a:rPr lang="en-US" sz="1400" dirty="0"/>
              <a:t>.  A collection of 17 psalms.  Psalms by Asaph (73-83</a:t>
            </a:r>
            <a:r>
              <a:rPr lang="en-US" sz="1400" i="1" dirty="0"/>
              <a:t>).  Doxology (89-52)</a:t>
            </a:r>
          </a:p>
          <a:p>
            <a:r>
              <a:rPr lang="en-US" sz="2000" dirty="0"/>
              <a:t> </a:t>
            </a:r>
            <a:r>
              <a:rPr lang="en-US" sz="2400" b="1" dirty="0"/>
              <a:t>Book 4</a:t>
            </a:r>
            <a:r>
              <a:rPr lang="en-US" sz="2400" dirty="0"/>
              <a:t> – </a:t>
            </a:r>
            <a:r>
              <a:rPr lang="en-US" sz="2400" u="sng" dirty="0"/>
              <a:t>Psalms 90-106</a:t>
            </a:r>
            <a:r>
              <a:rPr lang="en-US" sz="2400" dirty="0"/>
              <a:t>: Corresponds with Numbers and beginning with Chapter 90 and the prayer of Moses, stresses the time wandering will cease and </a:t>
            </a:r>
            <a:r>
              <a:rPr lang="en-US" sz="2400" b="1" i="1" dirty="0"/>
              <a:t>all nations </a:t>
            </a:r>
            <a:r>
              <a:rPr lang="en-US" sz="2400" dirty="0"/>
              <a:t>shall bow down before God.  A collection of 17 psalms.  Psalms by the sons of Korah (84-85, 87-88).  </a:t>
            </a:r>
            <a:r>
              <a:rPr lang="en-US" sz="2400" i="1" dirty="0"/>
              <a:t>Doxology (106:48)</a:t>
            </a:r>
          </a:p>
        </p:txBody>
      </p:sp>
      <p:sp>
        <p:nvSpPr>
          <p:cNvPr id="4" name="Rectangle 3">
            <a:extLst>
              <a:ext uri="{FF2B5EF4-FFF2-40B4-BE49-F238E27FC236}">
                <a16:creationId xmlns:a16="http://schemas.microsoft.com/office/drawing/2014/main" id="{8395083A-8148-974C-A3BF-8199CEC87DBC}"/>
              </a:ext>
            </a:extLst>
          </p:cNvPr>
          <p:cNvSpPr/>
          <p:nvPr/>
        </p:nvSpPr>
        <p:spPr>
          <a:xfrm>
            <a:off x="1752600" y="4876800"/>
            <a:ext cx="5638800" cy="1569660"/>
          </a:xfrm>
          <a:prstGeom prst="rect">
            <a:avLst/>
          </a:prstGeom>
          <a:solidFill>
            <a:schemeClr val="accent1"/>
          </a:solidFill>
        </p:spPr>
        <p:txBody>
          <a:bodyPr wrap="square">
            <a:spAutoFit/>
          </a:bodyPr>
          <a:lstStyle/>
          <a:p>
            <a:r>
              <a:rPr lang="en-US" sz="2400" b="1" dirty="0"/>
              <a:t>“Blessed be the Lord, the God of Israel,</a:t>
            </a:r>
          </a:p>
          <a:p>
            <a:r>
              <a:rPr lang="en-US" sz="2400" b="1" dirty="0"/>
              <a:t>    from everlasting to everlasting!</a:t>
            </a:r>
          </a:p>
          <a:p>
            <a:r>
              <a:rPr lang="en-US" sz="2400" b="1" dirty="0"/>
              <a:t>And let all the people say, “Amen!”</a:t>
            </a:r>
          </a:p>
          <a:p>
            <a:r>
              <a:rPr lang="en-US" sz="2400" b="1" dirty="0"/>
              <a:t>    Praise the Lord!”</a:t>
            </a:r>
            <a:endParaRPr lang="en-US" b="1" dirty="0"/>
          </a:p>
        </p:txBody>
      </p:sp>
    </p:spTree>
    <p:extLst>
      <p:ext uri="{BB962C8B-B14F-4D97-AF65-F5344CB8AC3E}">
        <p14:creationId xmlns:p14="http://schemas.microsoft.com/office/powerpoint/2010/main" val="3204164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Psalms – Five Groups (Books)</a:t>
            </a:r>
          </a:p>
        </p:txBody>
      </p:sp>
      <p:sp>
        <p:nvSpPr>
          <p:cNvPr id="3" name="Content Placeholder 2"/>
          <p:cNvSpPr>
            <a:spLocks noGrp="1"/>
          </p:cNvSpPr>
          <p:nvPr>
            <p:ph idx="1"/>
          </p:nvPr>
        </p:nvSpPr>
        <p:spPr>
          <a:xfrm>
            <a:off x="0" y="1408176"/>
            <a:ext cx="9144000" cy="5294375"/>
          </a:xfrm>
        </p:spPr>
        <p:txBody>
          <a:bodyPr>
            <a:noAutofit/>
          </a:bodyPr>
          <a:lstStyle/>
          <a:p>
            <a:r>
              <a:rPr lang="en-US" sz="1200" b="1" dirty="0"/>
              <a:t>Book 1</a:t>
            </a:r>
            <a:r>
              <a:rPr lang="en-US" sz="1200" dirty="0"/>
              <a:t> – </a:t>
            </a:r>
            <a:r>
              <a:rPr lang="en-US" sz="1200" u="sng" dirty="0"/>
              <a:t>Psalms 1-41</a:t>
            </a:r>
            <a:r>
              <a:rPr lang="en-US" sz="1200" dirty="0"/>
              <a:t>: Corresponds with Genesis – has much to say about </a:t>
            </a:r>
            <a:r>
              <a:rPr lang="en-US" sz="1200" b="1" i="1" dirty="0"/>
              <a:t>man</a:t>
            </a:r>
            <a:r>
              <a:rPr lang="en-US" sz="1200" i="1" dirty="0"/>
              <a:t>. </a:t>
            </a:r>
            <a:r>
              <a:rPr lang="en-US" sz="1200" dirty="0"/>
              <a:t>Psalms 3-41 are  Davidic.  Refer to God mostly as “Lord.”  </a:t>
            </a:r>
            <a:r>
              <a:rPr lang="en-US" sz="1200" i="1" dirty="0"/>
              <a:t>Doxology (41:13) </a:t>
            </a:r>
          </a:p>
          <a:p>
            <a:r>
              <a:rPr lang="en-US" sz="1200" b="1" dirty="0"/>
              <a:t>Book 2</a:t>
            </a:r>
            <a:r>
              <a:rPr lang="en-US" sz="1200" dirty="0"/>
              <a:t> – </a:t>
            </a:r>
            <a:r>
              <a:rPr lang="en-US" sz="1200" u="sng" dirty="0"/>
              <a:t>Psalms 42-72</a:t>
            </a:r>
            <a:r>
              <a:rPr lang="en-US" sz="1200" dirty="0"/>
              <a:t>: Corresponds with Exodus – has much to say about </a:t>
            </a:r>
            <a:r>
              <a:rPr lang="en-US" sz="1200" b="1" i="1" dirty="0"/>
              <a:t>deliverance</a:t>
            </a:r>
            <a:r>
              <a:rPr lang="en-US" sz="1200" i="1" dirty="0"/>
              <a:t>. </a:t>
            </a:r>
            <a:r>
              <a:rPr lang="en-US" sz="1200" dirty="0"/>
              <a:t>Psalms by the sons of Korah (42-49) and David (51-65, 68-71). Doxology: (72:18-19)</a:t>
            </a:r>
          </a:p>
          <a:p>
            <a:r>
              <a:rPr lang="en-US" sz="1200" b="1" dirty="0"/>
              <a:t>Book 3</a:t>
            </a:r>
            <a:r>
              <a:rPr lang="en-US" sz="1200" dirty="0"/>
              <a:t> – </a:t>
            </a:r>
            <a:r>
              <a:rPr lang="en-US" sz="1200" u="sng" dirty="0"/>
              <a:t>Psalms  73-89</a:t>
            </a:r>
            <a:r>
              <a:rPr lang="en-US" sz="1200" dirty="0"/>
              <a:t>: Corresponds with Exodus – emphasizes the </a:t>
            </a:r>
            <a:r>
              <a:rPr lang="en-US" sz="1200" b="1" i="1" dirty="0"/>
              <a:t>sanctuary</a:t>
            </a:r>
            <a:r>
              <a:rPr lang="en-US" sz="1200" b="1" dirty="0"/>
              <a:t> &amp; </a:t>
            </a:r>
            <a:r>
              <a:rPr lang="en-US" sz="1200" b="1" i="1" dirty="0"/>
              <a:t>worship</a:t>
            </a:r>
            <a:r>
              <a:rPr lang="en-US" sz="1200" dirty="0"/>
              <a:t>.  A collection of 17 psalms.  Psalms by Asaph (73-83</a:t>
            </a:r>
            <a:r>
              <a:rPr lang="en-US" sz="1200" i="1" dirty="0"/>
              <a:t>).  Doxology (89-52)</a:t>
            </a:r>
            <a:br>
              <a:rPr lang="en-US" sz="1200" i="1" dirty="0"/>
            </a:br>
            <a:r>
              <a:rPr lang="en-US" sz="1200" dirty="0"/>
              <a:t> </a:t>
            </a:r>
            <a:r>
              <a:rPr lang="en-US" sz="1200" b="1" dirty="0"/>
              <a:t>Book 4</a:t>
            </a:r>
            <a:r>
              <a:rPr lang="en-US" sz="1200" dirty="0"/>
              <a:t> – </a:t>
            </a:r>
            <a:r>
              <a:rPr lang="en-US" sz="1200" u="sng" dirty="0"/>
              <a:t>Psalms 90-106</a:t>
            </a:r>
            <a:r>
              <a:rPr lang="en-US" sz="1200" dirty="0"/>
              <a:t>: Corresponds with Numbers and beginning with Chapter 90 and the prayer of Moses, stresses the time wandering will cease and </a:t>
            </a:r>
            <a:r>
              <a:rPr lang="en-US" sz="1200" b="1" i="1" dirty="0"/>
              <a:t>all nations </a:t>
            </a:r>
            <a:r>
              <a:rPr lang="en-US" sz="1200" dirty="0"/>
              <a:t>shall bow down before God.  A collection of 17 psalms.  Psalms by the sons of Korah (84-85, 87-88).  </a:t>
            </a:r>
            <a:r>
              <a:rPr lang="en-US" sz="1200" i="1" dirty="0"/>
              <a:t>Doxology (106:48)</a:t>
            </a:r>
          </a:p>
          <a:p>
            <a:r>
              <a:rPr lang="en-US" sz="2200" b="1" dirty="0"/>
              <a:t>Book 5</a:t>
            </a:r>
            <a:r>
              <a:rPr lang="en-US" sz="2200" i="1" dirty="0"/>
              <a:t> – </a:t>
            </a:r>
            <a:r>
              <a:rPr lang="en-US" sz="2200" dirty="0"/>
              <a:t>Psalms 107-150: Corresponds w/Deuteronomy – </a:t>
            </a:r>
            <a:r>
              <a:rPr lang="en-US" sz="2200" b="1" dirty="0"/>
              <a:t>faithfulness &amp; thanksgiving </a:t>
            </a:r>
            <a:r>
              <a:rPr lang="en-US" sz="2200" dirty="0"/>
              <a:t>– see Chapter 119 where the written word of God is emphasized. </a:t>
            </a:r>
            <a:r>
              <a:rPr lang="en-US" sz="2200" i="1" dirty="0"/>
              <a:t>Doxology (150:1-6):</a:t>
            </a:r>
            <a:endParaRPr lang="en-US" sz="2200" dirty="0"/>
          </a:p>
          <a:p>
            <a:endParaRPr lang="en-US" sz="2400" i="1" dirty="0"/>
          </a:p>
          <a:p>
            <a:endParaRPr lang="en-US" sz="2400" i="1" dirty="0"/>
          </a:p>
          <a:p>
            <a:endParaRPr lang="en-US" sz="2200" i="1" dirty="0"/>
          </a:p>
        </p:txBody>
      </p:sp>
      <p:sp>
        <p:nvSpPr>
          <p:cNvPr id="4" name="Rectangle 3">
            <a:extLst>
              <a:ext uri="{FF2B5EF4-FFF2-40B4-BE49-F238E27FC236}">
                <a16:creationId xmlns:a16="http://schemas.microsoft.com/office/drawing/2014/main" id="{8395083A-8148-974C-A3BF-8199CEC87DBC}"/>
              </a:ext>
            </a:extLst>
          </p:cNvPr>
          <p:cNvSpPr/>
          <p:nvPr/>
        </p:nvSpPr>
        <p:spPr>
          <a:xfrm>
            <a:off x="171450" y="4259647"/>
            <a:ext cx="8801100" cy="2463925"/>
          </a:xfrm>
          <a:prstGeom prst="rect">
            <a:avLst/>
          </a:prstGeom>
          <a:solidFill>
            <a:schemeClr val="accent1"/>
          </a:solidFill>
        </p:spPr>
        <p:txBody>
          <a:bodyPr wrap="square">
            <a:spAutoFit/>
          </a:bodyPr>
          <a:lstStyle/>
          <a:p>
            <a:r>
              <a:rPr lang="en-US" sz="2200" b="1" dirty="0"/>
              <a:t>“Praise the Lord! Praise God in his sanctuary; praise him in his mighty heavens! 2 Praise him for his mighty deeds; praise him according to his excellent greatness! 3 Praise him with trumpet sound; praise him with lute and harp! 4 Praise him with tambourine and dance; praise him with strings and pipe! 5 Praise him with sounding cymbals; praise him with loud clashing cymbals! 6 Let everything that has breath praise the Lord! Praise the Lord!”!”</a:t>
            </a:r>
          </a:p>
        </p:txBody>
      </p:sp>
    </p:spTree>
    <p:extLst>
      <p:ext uri="{BB962C8B-B14F-4D97-AF65-F5344CB8AC3E}">
        <p14:creationId xmlns:p14="http://schemas.microsoft.com/office/powerpoint/2010/main" val="1778731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737DD-04E5-0C47-B753-4F202CE87549}"/>
              </a:ext>
            </a:extLst>
          </p:cNvPr>
          <p:cNvSpPr>
            <a:spLocks noGrp="1"/>
          </p:cNvSpPr>
          <p:nvPr>
            <p:ph type="title"/>
          </p:nvPr>
        </p:nvSpPr>
        <p:spPr/>
        <p:txBody>
          <a:bodyPr/>
          <a:lstStyle/>
          <a:p>
            <a:r>
              <a:rPr lang="en-US" dirty="0"/>
              <a:t>Five Doxologies</a:t>
            </a:r>
          </a:p>
        </p:txBody>
      </p:sp>
      <p:sp>
        <p:nvSpPr>
          <p:cNvPr id="3" name="Content Placeholder 2">
            <a:extLst>
              <a:ext uri="{FF2B5EF4-FFF2-40B4-BE49-F238E27FC236}">
                <a16:creationId xmlns:a16="http://schemas.microsoft.com/office/drawing/2014/main" id="{053F66C1-F6A8-9F4A-8D07-71EC86FEF230}"/>
              </a:ext>
            </a:extLst>
          </p:cNvPr>
          <p:cNvSpPr>
            <a:spLocks noGrp="1"/>
          </p:cNvSpPr>
          <p:nvPr>
            <p:ph idx="1"/>
          </p:nvPr>
        </p:nvSpPr>
        <p:spPr>
          <a:xfrm>
            <a:off x="190500" y="1600200"/>
            <a:ext cx="8763000" cy="4800601"/>
          </a:xfrm>
        </p:spPr>
        <p:txBody>
          <a:bodyPr>
            <a:normAutofit/>
          </a:bodyPr>
          <a:lstStyle/>
          <a:p>
            <a:r>
              <a:rPr lang="en-US" sz="2000" b="1" u="sng" dirty="0"/>
              <a:t>Book 1 doxology </a:t>
            </a:r>
            <a:r>
              <a:rPr lang="en-US" sz="2000" b="1" dirty="0"/>
              <a:t>(41:13)</a:t>
            </a:r>
            <a:r>
              <a:rPr lang="en-US" sz="2000" dirty="0"/>
              <a:t>: “Blessed be the Lord, the God of Israel, from everlasting to everlasting! Amen and Amen.”</a:t>
            </a:r>
          </a:p>
          <a:p>
            <a:r>
              <a:rPr lang="en-US" sz="2000" b="1" u="sng" dirty="0"/>
              <a:t>Book 2 doxology </a:t>
            </a:r>
            <a:r>
              <a:rPr lang="en-US" sz="2000" b="1" dirty="0"/>
              <a:t>(72:18-19): </a:t>
            </a:r>
            <a:r>
              <a:rPr lang="en-US" sz="2000" dirty="0"/>
              <a:t>“Blessed be the Lord, the God of Israel, who alone does wondrous things. 19 Blessed be his glorious name forever; may the whole earth be filled with his glory! Amen and Amen!”</a:t>
            </a:r>
          </a:p>
          <a:p>
            <a:r>
              <a:rPr lang="en-US" sz="2000" b="1" u="sng" dirty="0"/>
              <a:t>Book 3 doxology </a:t>
            </a:r>
            <a:r>
              <a:rPr lang="en-US" sz="2000" b="1" dirty="0"/>
              <a:t>(89:52): </a:t>
            </a:r>
            <a:r>
              <a:rPr lang="en-US" sz="2000" dirty="0"/>
              <a:t>“Blessed be the Lord forever! Amen and Amen.”</a:t>
            </a:r>
          </a:p>
          <a:p>
            <a:r>
              <a:rPr lang="en-US" sz="2000" b="1" u="sng" dirty="0"/>
              <a:t>Book 4 doxology </a:t>
            </a:r>
            <a:r>
              <a:rPr lang="en-US" sz="2000" b="1" dirty="0"/>
              <a:t>(106:48):</a:t>
            </a:r>
            <a:r>
              <a:rPr lang="en-US" sz="2000" dirty="0"/>
              <a:t> “Blessed be the Lord, the God of Israel, from everlasting to everlasting! And let all the people say, “Amen!” Praise the Lord!”</a:t>
            </a:r>
          </a:p>
          <a:p>
            <a:r>
              <a:rPr lang="en-US" sz="2000" b="1" u="sng" dirty="0"/>
              <a:t>Book 5 doxology </a:t>
            </a:r>
            <a:r>
              <a:rPr lang="en-US" sz="2000" b="1" dirty="0"/>
              <a:t>(150:1-6): </a:t>
            </a:r>
            <a:r>
              <a:rPr lang="en-US" sz="2000" dirty="0"/>
              <a:t>“Praise the Lord! Praise God in his sanctuary; praise him in his mighty heavens! 2 Praise him for his mighty deeds; praise him according to his excellent greatness! 3 Praise him with trumpet sound; praise him with lute and harp! 4 Praise him with tambourine and dance; praise him with strings and pipe! 5 Praise him with sounding cymbals; praise him with loud clashing cymbals! 6 Let everything that has breath praise the Lord! Praise the Lord!”</a:t>
            </a:r>
          </a:p>
        </p:txBody>
      </p:sp>
    </p:spTree>
    <p:extLst>
      <p:ext uri="{BB962C8B-B14F-4D97-AF65-F5344CB8AC3E}">
        <p14:creationId xmlns:p14="http://schemas.microsoft.com/office/powerpoint/2010/main" val="1269505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Psalms - Types</a:t>
            </a:r>
          </a:p>
        </p:txBody>
      </p:sp>
      <p:sp>
        <p:nvSpPr>
          <p:cNvPr id="3" name="Content Placeholder 2"/>
          <p:cNvSpPr>
            <a:spLocks noGrp="1"/>
          </p:cNvSpPr>
          <p:nvPr>
            <p:ph idx="1"/>
          </p:nvPr>
        </p:nvSpPr>
        <p:spPr>
          <a:xfrm>
            <a:off x="457200" y="1775191"/>
            <a:ext cx="8305800" cy="4625609"/>
          </a:xfrm>
        </p:spPr>
        <p:txBody>
          <a:bodyPr>
            <a:normAutofit/>
          </a:bodyPr>
          <a:lstStyle/>
          <a:p>
            <a:pPr marL="633222" indent="-514350">
              <a:buFont typeface="+mj-lt"/>
              <a:buAutoNum type="romanLcPeriod"/>
            </a:pPr>
            <a:r>
              <a:rPr lang="en-US" sz="2800" b="1" u="sng" dirty="0"/>
              <a:t>Hymns</a:t>
            </a:r>
            <a:r>
              <a:rPr lang="en-US" sz="2800" b="1" dirty="0"/>
              <a:t> </a:t>
            </a:r>
            <a:r>
              <a:rPr lang="en-US" sz="2800" dirty="0"/>
              <a:t>– Songs of praise and were probably part of Israel’s worship (Psalms 8; 29; 103; 146). </a:t>
            </a:r>
          </a:p>
          <a:p>
            <a:pPr marL="690372" indent="-571500">
              <a:buFont typeface="+mj-lt"/>
              <a:buAutoNum type="romanLcPeriod"/>
            </a:pPr>
            <a:r>
              <a:rPr lang="en-US" sz="2800" b="1" u="sng" dirty="0"/>
              <a:t>Lament</a:t>
            </a:r>
            <a:r>
              <a:rPr lang="en-US" sz="2800" dirty="0"/>
              <a:t> </a:t>
            </a:r>
            <a:r>
              <a:rPr lang="en-US" sz="2800" i="1" dirty="0"/>
              <a:t>– These Psalms </a:t>
            </a:r>
            <a:r>
              <a:rPr lang="en-US" sz="2800" dirty="0"/>
              <a:t>occur more frequently than any others - nearly 0ne-third of the book. Psalms 7; 12; 17; 55; 57; 142.</a:t>
            </a:r>
          </a:p>
          <a:p>
            <a:pPr lvl="2"/>
            <a:r>
              <a:rPr lang="en-US" dirty="0"/>
              <a:t>Describe a situation of suffering</a:t>
            </a:r>
          </a:p>
          <a:p>
            <a:pPr lvl="2"/>
            <a:r>
              <a:rPr lang="en-US" dirty="0"/>
              <a:t>Plea for God’s deliverance</a:t>
            </a:r>
          </a:p>
          <a:p>
            <a:pPr lvl="2"/>
            <a:r>
              <a:rPr lang="en-US" dirty="0"/>
              <a:t>Praise God as an expression of confidence</a:t>
            </a:r>
          </a:p>
          <a:p>
            <a:pPr lvl="2"/>
            <a:r>
              <a:rPr lang="en-US" dirty="0"/>
              <a:t>Acknowledge guilt or proclaim innocence</a:t>
            </a:r>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Psalms - Types</a:t>
            </a:r>
          </a:p>
        </p:txBody>
      </p:sp>
      <p:sp>
        <p:nvSpPr>
          <p:cNvPr id="3" name="Content Placeholder 2"/>
          <p:cNvSpPr>
            <a:spLocks noGrp="1"/>
          </p:cNvSpPr>
          <p:nvPr>
            <p:ph idx="1"/>
          </p:nvPr>
        </p:nvSpPr>
        <p:spPr/>
        <p:txBody>
          <a:bodyPr>
            <a:normAutofit/>
          </a:bodyPr>
          <a:lstStyle/>
          <a:p>
            <a:pPr marL="690372" indent="-571500">
              <a:buFont typeface="+mj-lt"/>
              <a:buAutoNum type="romanLcPeriod" startAt="3"/>
            </a:pPr>
            <a:r>
              <a:rPr lang="en-US" sz="2800" b="1" u="sng" dirty="0"/>
              <a:t>Wisdom </a:t>
            </a:r>
            <a:r>
              <a:rPr lang="en-US" sz="2800" i="1" dirty="0"/>
              <a:t>– </a:t>
            </a:r>
            <a:r>
              <a:rPr lang="en-US" sz="2800" dirty="0"/>
              <a:t>Addressing righteous living, the problem of evil, the suffering of the righteous, and God’s justice – commonly emphasize listening and learning.  Psa. 1; 15; 37; 49; 73.</a:t>
            </a:r>
          </a:p>
          <a:p>
            <a:pPr marL="690372" indent="-571500">
              <a:buFont typeface="+mj-lt"/>
              <a:buAutoNum type="romanLcPeriod" startAt="3"/>
            </a:pPr>
            <a:r>
              <a:rPr lang="en-US" sz="2800" b="1" u="sng" dirty="0"/>
              <a:t>Enthronement </a:t>
            </a:r>
            <a:r>
              <a:rPr lang="en-US" sz="2800" i="1" dirty="0"/>
              <a:t>– </a:t>
            </a:r>
            <a:r>
              <a:rPr lang="en-US" sz="2800" dirty="0"/>
              <a:t>Celebrate God’s kinship and are characterized by the phrases: “The Lord reigns” and the “Lord most High”.  Psa. 47; 93; 99.</a:t>
            </a:r>
          </a:p>
          <a:p>
            <a:pPr marL="690372" indent="-571500">
              <a:buFont typeface="+mj-lt"/>
              <a:buAutoNum type="romanLcPeriod" startAt="3"/>
            </a:pPr>
            <a:r>
              <a:rPr lang="en-US" sz="2800" b="1" u="sng" dirty="0"/>
              <a:t>Messianic</a:t>
            </a:r>
            <a:r>
              <a:rPr lang="en-US" sz="2800" i="1" dirty="0"/>
              <a:t> – </a:t>
            </a:r>
            <a:r>
              <a:rPr lang="en-US" sz="2800" dirty="0"/>
              <a:t>Israel’s hope and desire is here.  Psa. 2; 22; 110. (See slide 16)  </a:t>
            </a:r>
            <a:endParaRPr lang="en-US" sz="2800" i="1"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Psalms</a:t>
            </a:r>
          </a:p>
        </p:txBody>
      </p:sp>
      <p:sp>
        <p:nvSpPr>
          <p:cNvPr id="3" name="Content Placeholder 2"/>
          <p:cNvSpPr>
            <a:spLocks noGrp="1"/>
          </p:cNvSpPr>
          <p:nvPr>
            <p:ph idx="1"/>
          </p:nvPr>
        </p:nvSpPr>
        <p:spPr>
          <a:xfrm>
            <a:off x="762000" y="14478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From God's Masterwork - Swindoll</a:t>
            </a:r>
          </a:p>
        </p:txBody>
      </p:sp>
      <p:cxnSp>
        <p:nvCxnSpPr>
          <p:cNvPr id="5" name="Straight Connector 4"/>
          <p:cNvCxnSpPr/>
          <p:nvPr/>
        </p:nvCxnSpPr>
        <p:spPr>
          <a:xfrm rot="5400000">
            <a:off x="190500" y="2628900"/>
            <a:ext cx="2438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124700" y="2628900"/>
            <a:ext cx="25908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95400" y="4038600"/>
            <a:ext cx="7010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114300" y="5143500"/>
            <a:ext cx="2362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124700" y="5143500"/>
            <a:ext cx="2362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295400" y="6324600"/>
            <a:ext cx="70104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4495800"/>
            <a:ext cx="830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1054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0" y="57912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5532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a:off x="1219200" y="4038600"/>
            <a:ext cx="2438400" cy="369332"/>
          </a:xfrm>
          <a:prstGeom prst="rect">
            <a:avLst/>
          </a:prstGeom>
          <a:noFill/>
        </p:spPr>
        <p:txBody>
          <a:bodyPr wrap="square" rtlCol="0">
            <a:spAutoFit/>
          </a:bodyPr>
          <a:lstStyle/>
          <a:p>
            <a:r>
              <a:rPr lang="en-US" b="1" dirty="0"/>
              <a:t>    </a:t>
            </a:r>
          </a:p>
        </p:txBody>
      </p:sp>
      <p:sp>
        <p:nvSpPr>
          <p:cNvPr id="85" name="TextBox 84"/>
          <p:cNvSpPr txBox="1"/>
          <p:nvPr/>
        </p:nvSpPr>
        <p:spPr>
          <a:xfrm>
            <a:off x="3352800" y="4648200"/>
            <a:ext cx="2362200" cy="381000"/>
          </a:xfrm>
          <a:prstGeom prst="rect">
            <a:avLst/>
          </a:prstGeom>
          <a:noFill/>
        </p:spPr>
        <p:txBody>
          <a:bodyPr wrap="square" rtlCol="0">
            <a:spAutoFit/>
          </a:bodyPr>
          <a:lstStyle/>
          <a:p>
            <a:pPr algn="ctr"/>
            <a:r>
              <a:rPr lang="en-US" b="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cxnSp>
        <p:nvCxnSpPr>
          <p:cNvPr id="45" name="Straight Connector 44"/>
          <p:cNvCxnSpPr/>
          <p:nvPr/>
        </p:nvCxnSpPr>
        <p:spPr>
          <a:xfrm rot="16200000" flipH="1" flipV="1">
            <a:off x="5753100" y="2628900"/>
            <a:ext cx="2438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2895600" y="2667000"/>
            <a:ext cx="2514600" cy="2286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cxnSp>
        <p:nvCxnSpPr>
          <p:cNvPr id="61" name="Straight Connector 60"/>
          <p:cNvCxnSpPr/>
          <p:nvPr/>
        </p:nvCxnSpPr>
        <p:spPr>
          <a:xfrm rot="5400000">
            <a:off x="1562100" y="2628900"/>
            <a:ext cx="2438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4267200" y="2667000"/>
            <a:ext cx="2514600" cy="2286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44" name="TextBox 143"/>
          <p:cNvSpPr txBox="1"/>
          <p:nvPr/>
        </p:nvSpPr>
        <p:spPr>
          <a:xfrm>
            <a:off x="5105400" y="4038600"/>
            <a:ext cx="2819400" cy="369332"/>
          </a:xfrm>
          <a:prstGeom prst="rect">
            <a:avLst/>
          </a:prstGeom>
          <a:noFill/>
        </p:spPr>
        <p:txBody>
          <a:bodyPr wrap="square" rtlCol="0">
            <a:spAutoFit/>
          </a:bodyPr>
          <a:lstStyle/>
          <a:p>
            <a:r>
              <a:rPr lang="en-US" dirty="0"/>
              <a:t>       </a:t>
            </a:r>
          </a:p>
        </p:txBody>
      </p:sp>
      <p:sp>
        <p:nvSpPr>
          <p:cNvPr id="145" name="TextBox 144"/>
          <p:cNvSpPr txBox="1"/>
          <p:nvPr/>
        </p:nvSpPr>
        <p:spPr>
          <a:xfrm>
            <a:off x="1600200" y="1524000"/>
            <a:ext cx="35052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48" name="TextBox 147"/>
          <p:cNvSpPr txBox="1"/>
          <p:nvPr/>
        </p:nvSpPr>
        <p:spPr>
          <a:xfrm rot="283774">
            <a:off x="8369963" y="1450494"/>
            <a:ext cx="461665" cy="2050393"/>
          </a:xfrm>
          <a:prstGeom prst="rect">
            <a:avLst/>
          </a:prstGeom>
          <a:noFill/>
        </p:spPr>
        <p:txBody>
          <a:bodyPr vert="vert270" wrap="square" rtlCol="0">
            <a:spAutoFit/>
          </a:bodyPr>
          <a:lstStyle/>
          <a:p>
            <a:r>
              <a:rPr lang="en-US" dirty="0"/>
              <a:t> </a:t>
            </a:r>
          </a:p>
        </p:txBody>
      </p:sp>
      <p:sp>
        <p:nvSpPr>
          <p:cNvPr id="153" name="TextBox 152"/>
          <p:cNvSpPr txBox="1"/>
          <p:nvPr/>
        </p:nvSpPr>
        <p:spPr>
          <a:xfrm>
            <a:off x="5791200" y="1752600"/>
            <a:ext cx="1447800" cy="369332"/>
          </a:xfrm>
          <a:prstGeom prst="rect">
            <a:avLst/>
          </a:prstGeom>
          <a:noFill/>
        </p:spPr>
        <p:txBody>
          <a:bodyPr wrap="square" rtlCol="0">
            <a:spAutoFit/>
          </a:bodyPr>
          <a:lstStyle/>
          <a:p>
            <a:r>
              <a:rPr lang="en-US" sz="1600" dirty="0"/>
              <a:t>   17 </a:t>
            </a:r>
            <a:r>
              <a:rPr lang="en-US" dirty="0"/>
              <a:t>Psalms</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sp>
        <p:nvSpPr>
          <p:cNvPr id="80" name="TextBox 79"/>
          <p:cNvSpPr txBox="1"/>
          <p:nvPr/>
        </p:nvSpPr>
        <p:spPr>
          <a:xfrm rot="368555">
            <a:off x="884657" y="1218198"/>
            <a:ext cx="461665" cy="2911597"/>
          </a:xfrm>
          <a:prstGeom prst="rect">
            <a:avLst/>
          </a:prstGeom>
          <a:noFill/>
        </p:spPr>
        <p:txBody>
          <a:bodyPr vert="vert270" wrap="square" rtlCol="0">
            <a:spAutoFit/>
          </a:bodyPr>
          <a:lstStyle/>
          <a:p>
            <a:r>
              <a:rPr lang="en-US" dirty="0"/>
              <a:t>1400 B.C.  DAYS </a:t>
            </a:r>
            <a:r>
              <a:rPr lang="en-US" sz="1600" dirty="0"/>
              <a:t>OF</a:t>
            </a:r>
            <a:r>
              <a:rPr lang="en-US" dirty="0"/>
              <a:t> MOSES</a:t>
            </a:r>
          </a:p>
        </p:txBody>
      </p:sp>
      <p:sp>
        <p:nvSpPr>
          <p:cNvPr id="81" name="TextBox 80"/>
          <p:cNvSpPr txBox="1"/>
          <p:nvPr/>
        </p:nvSpPr>
        <p:spPr>
          <a:xfrm rot="335259">
            <a:off x="8516035" y="905836"/>
            <a:ext cx="461665" cy="3290745"/>
          </a:xfrm>
          <a:prstGeom prst="rect">
            <a:avLst/>
          </a:prstGeom>
          <a:noFill/>
        </p:spPr>
        <p:txBody>
          <a:bodyPr vert="vert270" wrap="square" rtlCol="0">
            <a:spAutoFit/>
          </a:bodyPr>
          <a:lstStyle/>
          <a:p>
            <a:r>
              <a:rPr lang="en-US" dirty="0"/>
              <a:t>        444 B.C DAYS OF EZRA   </a:t>
            </a:r>
          </a:p>
        </p:txBody>
      </p:sp>
      <p:sp>
        <p:nvSpPr>
          <p:cNvPr id="82" name="TextBox 81"/>
          <p:cNvSpPr txBox="1"/>
          <p:nvPr/>
        </p:nvSpPr>
        <p:spPr>
          <a:xfrm>
            <a:off x="1600200" y="1524000"/>
            <a:ext cx="1361500" cy="369332"/>
          </a:xfrm>
          <a:prstGeom prst="rect">
            <a:avLst/>
          </a:prstGeom>
          <a:noFill/>
        </p:spPr>
        <p:txBody>
          <a:bodyPr wrap="square" rtlCol="0">
            <a:spAutoFit/>
          </a:bodyPr>
          <a:lstStyle/>
          <a:p>
            <a:r>
              <a:rPr lang="en-US" dirty="0">
                <a:latin typeface="Arial Black" pitchFamily="34" charset="0"/>
              </a:rPr>
              <a:t>Book 1</a:t>
            </a:r>
          </a:p>
        </p:txBody>
      </p:sp>
      <p:sp>
        <p:nvSpPr>
          <p:cNvPr id="90" name="TextBox 89"/>
          <p:cNvSpPr txBox="1"/>
          <p:nvPr/>
        </p:nvSpPr>
        <p:spPr>
          <a:xfrm>
            <a:off x="3048000" y="1524000"/>
            <a:ext cx="1209100" cy="369332"/>
          </a:xfrm>
          <a:prstGeom prst="rect">
            <a:avLst/>
          </a:prstGeom>
          <a:noFill/>
        </p:spPr>
        <p:txBody>
          <a:bodyPr wrap="square" rtlCol="0">
            <a:spAutoFit/>
          </a:bodyPr>
          <a:lstStyle/>
          <a:p>
            <a:r>
              <a:rPr lang="en-US" dirty="0">
                <a:latin typeface="Arial Black" pitchFamily="34" charset="0"/>
              </a:rPr>
              <a:t>Book 2</a:t>
            </a:r>
          </a:p>
        </p:txBody>
      </p:sp>
      <p:sp>
        <p:nvSpPr>
          <p:cNvPr id="91" name="TextBox 90"/>
          <p:cNvSpPr txBox="1"/>
          <p:nvPr/>
        </p:nvSpPr>
        <p:spPr>
          <a:xfrm>
            <a:off x="4495800" y="1524000"/>
            <a:ext cx="1056700" cy="369332"/>
          </a:xfrm>
          <a:prstGeom prst="rect">
            <a:avLst/>
          </a:prstGeom>
          <a:noFill/>
        </p:spPr>
        <p:txBody>
          <a:bodyPr wrap="square" rtlCol="0">
            <a:spAutoFit/>
          </a:bodyPr>
          <a:lstStyle/>
          <a:p>
            <a:r>
              <a:rPr lang="en-US" dirty="0">
                <a:latin typeface="Arial Black" pitchFamily="34" charset="0"/>
              </a:rPr>
              <a:t>Book 3</a:t>
            </a:r>
          </a:p>
        </p:txBody>
      </p:sp>
      <p:sp>
        <p:nvSpPr>
          <p:cNvPr id="92" name="TextBox 91"/>
          <p:cNvSpPr txBox="1"/>
          <p:nvPr/>
        </p:nvSpPr>
        <p:spPr>
          <a:xfrm>
            <a:off x="5867400" y="1524000"/>
            <a:ext cx="1056700" cy="369332"/>
          </a:xfrm>
          <a:prstGeom prst="rect">
            <a:avLst/>
          </a:prstGeom>
          <a:noFill/>
        </p:spPr>
        <p:txBody>
          <a:bodyPr wrap="square" rtlCol="0">
            <a:spAutoFit/>
          </a:bodyPr>
          <a:lstStyle/>
          <a:p>
            <a:r>
              <a:rPr lang="en-US" dirty="0">
                <a:latin typeface="Arial Black" pitchFamily="34" charset="0"/>
              </a:rPr>
              <a:t>Book 4</a:t>
            </a:r>
          </a:p>
        </p:txBody>
      </p:sp>
      <p:sp>
        <p:nvSpPr>
          <p:cNvPr id="93" name="TextBox 92"/>
          <p:cNvSpPr txBox="1"/>
          <p:nvPr/>
        </p:nvSpPr>
        <p:spPr>
          <a:xfrm>
            <a:off x="7391400" y="1524000"/>
            <a:ext cx="1056700" cy="369332"/>
          </a:xfrm>
          <a:prstGeom prst="rect">
            <a:avLst/>
          </a:prstGeom>
          <a:noFill/>
        </p:spPr>
        <p:txBody>
          <a:bodyPr wrap="square" rtlCol="0">
            <a:spAutoFit/>
          </a:bodyPr>
          <a:lstStyle/>
          <a:p>
            <a:r>
              <a:rPr lang="en-US" dirty="0">
                <a:latin typeface="Arial Black" pitchFamily="34" charset="0"/>
              </a:rPr>
              <a:t>Book 5</a:t>
            </a:r>
          </a:p>
        </p:txBody>
      </p:sp>
      <p:sp>
        <p:nvSpPr>
          <p:cNvPr id="94" name="TextBox 93"/>
          <p:cNvSpPr txBox="1"/>
          <p:nvPr/>
        </p:nvSpPr>
        <p:spPr>
          <a:xfrm>
            <a:off x="1600200" y="1752600"/>
            <a:ext cx="1433635" cy="369332"/>
          </a:xfrm>
          <a:prstGeom prst="rect">
            <a:avLst/>
          </a:prstGeom>
          <a:noFill/>
        </p:spPr>
        <p:txBody>
          <a:bodyPr wrap="square" rtlCol="0">
            <a:spAutoFit/>
          </a:bodyPr>
          <a:lstStyle/>
          <a:p>
            <a:r>
              <a:rPr lang="en-US" dirty="0"/>
              <a:t>41 Psalms</a:t>
            </a:r>
          </a:p>
        </p:txBody>
      </p:sp>
      <p:sp>
        <p:nvSpPr>
          <p:cNvPr id="97" name="TextBox 96"/>
          <p:cNvSpPr txBox="1"/>
          <p:nvPr/>
        </p:nvSpPr>
        <p:spPr>
          <a:xfrm>
            <a:off x="2971800" y="1752600"/>
            <a:ext cx="1343008" cy="369332"/>
          </a:xfrm>
          <a:prstGeom prst="rect">
            <a:avLst/>
          </a:prstGeom>
          <a:noFill/>
        </p:spPr>
        <p:txBody>
          <a:bodyPr wrap="square" rtlCol="0">
            <a:spAutoFit/>
          </a:bodyPr>
          <a:lstStyle/>
          <a:p>
            <a:r>
              <a:rPr lang="en-US" dirty="0"/>
              <a:t>  31 Psalms</a:t>
            </a:r>
          </a:p>
        </p:txBody>
      </p:sp>
      <p:sp>
        <p:nvSpPr>
          <p:cNvPr id="101" name="TextBox 100"/>
          <p:cNvSpPr txBox="1"/>
          <p:nvPr/>
        </p:nvSpPr>
        <p:spPr>
          <a:xfrm>
            <a:off x="4343400" y="1752600"/>
            <a:ext cx="1486111" cy="369332"/>
          </a:xfrm>
          <a:prstGeom prst="rect">
            <a:avLst/>
          </a:prstGeom>
          <a:noFill/>
        </p:spPr>
        <p:txBody>
          <a:bodyPr wrap="square" rtlCol="0">
            <a:spAutoFit/>
          </a:bodyPr>
          <a:lstStyle/>
          <a:p>
            <a:r>
              <a:rPr lang="en-US" dirty="0"/>
              <a:t>   17 Psalms</a:t>
            </a:r>
          </a:p>
        </p:txBody>
      </p:sp>
      <p:sp>
        <p:nvSpPr>
          <p:cNvPr id="103" name="TextBox 102"/>
          <p:cNvSpPr txBox="1"/>
          <p:nvPr/>
        </p:nvSpPr>
        <p:spPr>
          <a:xfrm>
            <a:off x="7239000" y="1752600"/>
            <a:ext cx="1448062" cy="369332"/>
          </a:xfrm>
          <a:prstGeom prst="rect">
            <a:avLst/>
          </a:prstGeom>
          <a:noFill/>
        </p:spPr>
        <p:txBody>
          <a:bodyPr wrap="square" rtlCol="0">
            <a:spAutoFit/>
          </a:bodyPr>
          <a:lstStyle/>
          <a:p>
            <a:r>
              <a:rPr lang="en-US" dirty="0"/>
              <a:t>   44 Psalms</a:t>
            </a:r>
          </a:p>
        </p:txBody>
      </p:sp>
      <p:sp>
        <p:nvSpPr>
          <p:cNvPr id="107" name="Right Arrow 106"/>
          <p:cNvSpPr/>
          <p:nvPr/>
        </p:nvSpPr>
        <p:spPr>
          <a:xfrm rot="16379821">
            <a:off x="1446507" y="3039434"/>
            <a:ext cx="1369724" cy="7788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TextBox 107"/>
          <p:cNvSpPr txBox="1"/>
          <p:nvPr/>
        </p:nvSpPr>
        <p:spPr>
          <a:xfrm>
            <a:off x="1676400" y="3352800"/>
            <a:ext cx="914400" cy="646331"/>
          </a:xfrm>
          <a:prstGeom prst="rect">
            <a:avLst/>
          </a:prstGeom>
          <a:noFill/>
        </p:spPr>
        <p:txBody>
          <a:bodyPr wrap="square" rtlCol="0">
            <a:spAutoFit/>
          </a:bodyPr>
          <a:lstStyle/>
          <a:p>
            <a:r>
              <a:rPr lang="en-US" b="1" dirty="0"/>
              <a:t>Psalms</a:t>
            </a:r>
          </a:p>
          <a:p>
            <a:r>
              <a:rPr lang="en-US" b="1" dirty="0"/>
              <a:t>   1-41</a:t>
            </a:r>
          </a:p>
        </p:txBody>
      </p:sp>
      <p:sp>
        <p:nvSpPr>
          <p:cNvPr id="109" name="Right Arrow 108"/>
          <p:cNvSpPr/>
          <p:nvPr/>
        </p:nvSpPr>
        <p:spPr>
          <a:xfrm rot="16379821">
            <a:off x="2744865" y="3070743"/>
            <a:ext cx="1369724" cy="7649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TextBox 110"/>
          <p:cNvSpPr txBox="1"/>
          <p:nvPr/>
        </p:nvSpPr>
        <p:spPr>
          <a:xfrm>
            <a:off x="2971800" y="3352800"/>
            <a:ext cx="990600" cy="646331"/>
          </a:xfrm>
          <a:prstGeom prst="rect">
            <a:avLst/>
          </a:prstGeom>
          <a:noFill/>
        </p:spPr>
        <p:txBody>
          <a:bodyPr wrap="square" rtlCol="0">
            <a:spAutoFit/>
          </a:bodyPr>
          <a:lstStyle/>
          <a:p>
            <a:r>
              <a:rPr lang="en-US" b="1" dirty="0"/>
              <a:t>Psalms</a:t>
            </a:r>
          </a:p>
          <a:p>
            <a:r>
              <a:rPr lang="en-US" b="1" dirty="0"/>
              <a:t>  42-72</a:t>
            </a:r>
          </a:p>
        </p:txBody>
      </p:sp>
      <p:sp>
        <p:nvSpPr>
          <p:cNvPr id="117" name="Right Arrow 116"/>
          <p:cNvSpPr/>
          <p:nvPr/>
        </p:nvSpPr>
        <p:spPr>
          <a:xfrm rot="16356409">
            <a:off x="4193440" y="3046741"/>
            <a:ext cx="1370181" cy="7646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TextBox 118"/>
          <p:cNvSpPr txBox="1"/>
          <p:nvPr/>
        </p:nvSpPr>
        <p:spPr>
          <a:xfrm>
            <a:off x="4419601" y="3352800"/>
            <a:ext cx="914400" cy="646331"/>
          </a:xfrm>
          <a:prstGeom prst="rect">
            <a:avLst/>
          </a:prstGeom>
          <a:noFill/>
        </p:spPr>
        <p:txBody>
          <a:bodyPr wrap="square" rtlCol="0">
            <a:spAutoFit/>
          </a:bodyPr>
          <a:lstStyle/>
          <a:p>
            <a:r>
              <a:rPr lang="en-US" b="1" dirty="0"/>
              <a:t>Psalms</a:t>
            </a:r>
          </a:p>
          <a:p>
            <a:r>
              <a:rPr lang="en-US" b="1" dirty="0"/>
              <a:t> 73-89</a:t>
            </a:r>
          </a:p>
        </p:txBody>
      </p:sp>
      <p:sp>
        <p:nvSpPr>
          <p:cNvPr id="121" name="Right Arrow 120"/>
          <p:cNvSpPr/>
          <p:nvPr/>
        </p:nvSpPr>
        <p:spPr>
          <a:xfrm rot="16359301">
            <a:off x="5553297" y="3038698"/>
            <a:ext cx="1390205"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TextBox 121"/>
          <p:cNvSpPr txBox="1"/>
          <p:nvPr/>
        </p:nvSpPr>
        <p:spPr>
          <a:xfrm>
            <a:off x="5791200" y="3352800"/>
            <a:ext cx="982217" cy="646331"/>
          </a:xfrm>
          <a:prstGeom prst="rect">
            <a:avLst/>
          </a:prstGeom>
          <a:noFill/>
        </p:spPr>
        <p:txBody>
          <a:bodyPr wrap="square" rtlCol="0">
            <a:spAutoFit/>
          </a:bodyPr>
          <a:lstStyle/>
          <a:p>
            <a:r>
              <a:rPr lang="en-US" b="1" dirty="0"/>
              <a:t>Psalms </a:t>
            </a:r>
          </a:p>
          <a:p>
            <a:r>
              <a:rPr lang="en-US" b="1" dirty="0"/>
              <a:t>90-106</a:t>
            </a:r>
          </a:p>
        </p:txBody>
      </p:sp>
      <p:sp>
        <p:nvSpPr>
          <p:cNvPr id="123" name="Right Arrow 122"/>
          <p:cNvSpPr/>
          <p:nvPr/>
        </p:nvSpPr>
        <p:spPr>
          <a:xfrm rot="16357377">
            <a:off x="6934200" y="3048000"/>
            <a:ext cx="13716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5" name="Straight Connector 124"/>
          <p:cNvCxnSpPr/>
          <p:nvPr/>
        </p:nvCxnSpPr>
        <p:spPr>
          <a:xfrm rot="5400000">
            <a:off x="1790700" y="4914900"/>
            <a:ext cx="1752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rot="5400000">
            <a:off x="3124200" y="4876800"/>
            <a:ext cx="1828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rot="5400000">
            <a:off x="4533900" y="4914900"/>
            <a:ext cx="1752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rot="5400000">
            <a:off x="5981700" y="4914900"/>
            <a:ext cx="1752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36" name="TextBox 135"/>
          <p:cNvSpPr txBox="1"/>
          <p:nvPr/>
        </p:nvSpPr>
        <p:spPr>
          <a:xfrm>
            <a:off x="7000918" y="3352800"/>
            <a:ext cx="1165580" cy="646331"/>
          </a:xfrm>
          <a:prstGeom prst="rect">
            <a:avLst/>
          </a:prstGeom>
          <a:noFill/>
        </p:spPr>
        <p:txBody>
          <a:bodyPr wrap="square" rtlCol="0">
            <a:spAutoFit/>
          </a:bodyPr>
          <a:lstStyle/>
          <a:p>
            <a:r>
              <a:rPr lang="en-US" dirty="0"/>
              <a:t>  </a:t>
            </a:r>
            <a:r>
              <a:rPr lang="en-US" b="1" dirty="0"/>
              <a:t>Psalms </a:t>
            </a:r>
          </a:p>
          <a:p>
            <a:r>
              <a:rPr lang="en-US" b="1" dirty="0"/>
              <a:t> 107-150</a:t>
            </a:r>
          </a:p>
        </p:txBody>
      </p:sp>
      <p:sp>
        <p:nvSpPr>
          <p:cNvPr id="137" name="TextBox 136"/>
          <p:cNvSpPr txBox="1"/>
          <p:nvPr/>
        </p:nvSpPr>
        <p:spPr>
          <a:xfrm>
            <a:off x="228600" y="4191000"/>
            <a:ext cx="974947" cy="369332"/>
          </a:xfrm>
          <a:prstGeom prst="rect">
            <a:avLst/>
          </a:prstGeom>
          <a:noFill/>
        </p:spPr>
        <p:txBody>
          <a:bodyPr wrap="square" rtlCol="0">
            <a:spAutoFit/>
          </a:bodyPr>
          <a:lstStyle/>
          <a:p>
            <a:r>
              <a:rPr lang="en-US" dirty="0"/>
              <a:t>Analogy</a:t>
            </a:r>
          </a:p>
        </p:txBody>
      </p:sp>
      <p:sp>
        <p:nvSpPr>
          <p:cNvPr id="138" name="TextBox 137"/>
          <p:cNvSpPr txBox="1"/>
          <p:nvPr/>
        </p:nvSpPr>
        <p:spPr>
          <a:xfrm>
            <a:off x="228600" y="4724400"/>
            <a:ext cx="1116125" cy="369332"/>
          </a:xfrm>
          <a:prstGeom prst="rect">
            <a:avLst/>
          </a:prstGeom>
          <a:noFill/>
        </p:spPr>
        <p:txBody>
          <a:bodyPr wrap="square" rtlCol="0">
            <a:spAutoFit/>
          </a:bodyPr>
          <a:lstStyle/>
          <a:p>
            <a:r>
              <a:rPr lang="en-US" dirty="0"/>
              <a:t>Content</a:t>
            </a:r>
          </a:p>
        </p:txBody>
      </p:sp>
      <p:sp>
        <p:nvSpPr>
          <p:cNvPr id="139" name="TextBox 138"/>
          <p:cNvSpPr txBox="1"/>
          <p:nvPr/>
        </p:nvSpPr>
        <p:spPr>
          <a:xfrm>
            <a:off x="152400" y="5410200"/>
            <a:ext cx="1295400" cy="369332"/>
          </a:xfrm>
          <a:prstGeom prst="rect">
            <a:avLst/>
          </a:prstGeom>
          <a:noFill/>
        </p:spPr>
        <p:txBody>
          <a:bodyPr wrap="square" rtlCol="0">
            <a:spAutoFit/>
          </a:bodyPr>
          <a:lstStyle/>
          <a:p>
            <a:r>
              <a:rPr lang="en-US" dirty="0"/>
              <a:t>  Doxology</a:t>
            </a:r>
          </a:p>
        </p:txBody>
      </p:sp>
      <p:sp>
        <p:nvSpPr>
          <p:cNvPr id="140" name="TextBox 139"/>
          <p:cNvSpPr txBox="1"/>
          <p:nvPr/>
        </p:nvSpPr>
        <p:spPr>
          <a:xfrm>
            <a:off x="228600" y="5791200"/>
            <a:ext cx="968535" cy="646331"/>
          </a:xfrm>
          <a:prstGeom prst="rect">
            <a:avLst/>
          </a:prstGeom>
          <a:noFill/>
        </p:spPr>
        <p:txBody>
          <a:bodyPr wrap="square" rtlCol="0">
            <a:spAutoFit/>
          </a:bodyPr>
          <a:lstStyle/>
          <a:p>
            <a:r>
              <a:rPr lang="en-US" dirty="0"/>
              <a:t>Christ in</a:t>
            </a:r>
          </a:p>
          <a:p>
            <a:r>
              <a:rPr lang="en-US" dirty="0"/>
              <a:t>Psalms</a:t>
            </a:r>
          </a:p>
        </p:txBody>
      </p:sp>
      <p:sp>
        <p:nvSpPr>
          <p:cNvPr id="142" name="TextBox 141"/>
          <p:cNvSpPr txBox="1"/>
          <p:nvPr/>
        </p:nvSpPr>
        <p:spPr>
          <a:xfrm>
            <a:off x="1600200" y="4114800"/>
            <a:ext cx="930063" cy="369332"/>
          </a:xfrm>
          <a:prstGeom prst="rect">
            <a:avLst/>
          </a:prstGeom>
          <a:noFill/>
        </p:spPr>
        <p:txBody>
          <a:bodyPr wrap="square" rtlCol="0">
            <a:spAutoFit/>
          </a:bodyPr>
          <a:lstStyle/>
          <a:p>
            <a:r>
              <a:rPr lang="en-US" dirty="0"/>
              <a:t>Genesis</a:t>
            </a:r>
          </a:p>
        </p:txBody>
      </p:sp>
      <p:sp>
        <p:nvSpPr>
          <p:cNvPr id="143" name="TextBox 142"/>
          <p:cNvSpPr txBox="1"/>
          <p:nvPr/>
        </p:nvSpPr>
        <p:spPr>
          <a:xfrm>
            <a:off x="2971800" y="4114800"/>
            <a:ext cx="966187" cy="369332"/>
          </a:xfrm>
          <a:prstGeom prst="rect">
            <a:avLst/>
          </a:prstGeom>
          <a:noFill/>
        </p:spPr>
        <p:txBody>
          <a:bodyPr wrap="square" rtlCol="0">
            <a:spAutoFit/>
          </a:bodyPr>
          <a:lstStyle/>
          <a:p>
            <a:r>
              <a:rPr lang="en-US" dirty="0"/>
              <a:t>Exodus</a:t>
            </a:r>
          </a:p>
        </p:txBody>
      </p:sp>
      <p:sp>
        <p:nvSpPr>
          <p:cNvPr id="152" name="TextBox 151"/>
          <p:cNvSpPr txBox="1"/>
          <p:nvPr/>
        </p:nvSpPr>
        <p:spPr>
          <a:xfrm>
            <a:off x="4267200" y="4114800"/>
            <a:ext cx="1179091" cy="369332"/>
          </a:xfrm>
          <a:prstGeom prst="rect">
            <a:avLst/>
          </a:prstGeom>
          <a:noFill/>
        </p:spPr>
        <p:txBody>
          <a:bodyPr wrap="square" rtlCol="0">
            <a:spAutoFit/>
          </a:bodyPr>
          <a:lstStyle/>
          <a:p>
            <a:r>
              <a:rPr lang="en-US" dirty="0"/>
              <a:t>Leviticus</a:t>
            </a:r>
          </a:p>
        </p:txBody>
      </p:sp>
      <p:sp>
        <p:nvSpPr>
          <p:cNvPr id="154" name="TextBox 153"/>
          <p:cNvSpPr txBox="1"/>
          <p:nvPr/>
        </p:nvSpPr>
        <p:spPr>
          <a:xfrm>
            <a:off x="5715000" y="4114800"/>
            <a:ext cx="1140915" cy="369332"/>
          </a:xfrm>
          <a:prstGeom prst="rect">
            <a:avLst/>
          </a:prstGeom>
          <a:noFill/>
        </p:spPr>
        <p:txBody>
          <a:bodyPr wrap="square" rtlCol="0">
            <a:spAutoFit/>
          </a:bodyPr>
          <a:lstStyle/>
          <a:p>
            <a:r>
              <a:rPr lang="en-US" dirty="0"/>
              <a:t>Numbers</a:t>
            </a:r>
          </a:p>
        </p:txBody>
      </p:sp>
      <p:sp>
        <p:nvSpPr>
          <p:cNvPr id="156" name="TextBox 155"/>
          <p:cNvSpPr txBox="1"/>
          <p:nvPr/>
        </p:nvSpPr>
        <p:spPr>
          <a:xfrm>
            <a:off x="6781800" y="4114800"/>
            <a:ext cx="1975564" cy="369332"/>
          </a:xfrm>
          <a:prstGeom prst="rect">
            <a:avLst/>
          </a:prstGeom>
          <a:noFill/>
        </p:spPr>
        <p:txBody>
          <a:bodyPr wrap="square" rtlCol="0">
            <a:spAutoFit/>
          </a:bodyPr>
          <a:lstStyle/>
          <a:p>
            <a:r>
              <a:rPr lang="en-US" dirty="0"/>
              <a:t> Deuteronomy</a:t>
            </a:r>
          </a:p>
        </p:txBody>
      </p:sp>
      <p:sp>
        <p:nvSpPr>
          <p:cNvPr id="158" name="TextBox 157"/>
          <p:cNvSpPr txBox="1"/>
          <p:nvPr/>
        </p:nvSpPr>
        <p:spPr>
          <a:xfrm>
            <a:off x="1371600" y="4724400"/>
            <a:ext cx="1231888" cy="369332"/>
          </a:xfrm>
          <a:prstGeom prst="rect">
            <a:avLst/>
          </a:prstGeom>
          <a:noFill/>
        </p:spPr>
        <p:txBody>
          <a:bodyPr wrap="square" rtlCol="0">
            <a:spAutoFit/>
          </a:bodyPr>
          <a:lstStyle/>
          <a:p>
            <a:r>
              <a:rPr lang="en-US" dirty="0"/>
              <a:t>   Personal</a:t>
            </a:r>
          </a:p>
        </p:txBody>
      </p:sp>
      <p:sp>
        <p:nvSpPr>
          <p:cNvPr id="160" name="TextBox 159"/>
          <p:cNvSpPr txBox="1"/>
          <p:nvPr/>
        </p:nvSpPr>
        <p:spPr>
          <a:xfrm>
            <a:off x="2743200" y="4724400"/>
            <a:ext cx="1378723" cy="369332"/>
          </a:xfrm>
          <a:prstGeom prst="rect">
            <a:avLst/>
          </a:prstGeom>
          <a:noFill/>
        </p:spPr>
        <p:txBody>
          <a:bodyPr wrap="square" rtlCol="0">
            <a:spAutoFit/>
          </a:bodyPr>
          <a:lstStyle/>
          <a:p>
            <a:r>
              <a:rPr lang="en-US" dirty="0"/>
              <a:t>Devotional</a:t>
            </a:r>
          </a:p>
        </p:txBody>
      </p:sp>
      <p:sp>
        <p:nvSpPr>
          <p:cNvPr id="162" name="TextBox 161"/>
          <p:cNvSpPr txBox="1"/>
          <p:nvPr/>
        </p:nvSpPr>
        <p:spPr>
          <a:xfrm>
            <a:off x="4114800" y="4495800"/>
            <a:ext cx="1490484" cy="646331"/>
          </a:xfrm>
          <a:prstGeom prst="rect">
            <a:avLst/>
          </a:prstGeom>
          <a:noFill/>
        </p:spPr>
        <p:txBody>
          <a:bodyPr wrap="square" rtlCol="0">
            <a:spAutoFit/>
          </a:bodyPr>
          <a:lstStyle/>
          <a:p>
            <a:r>
              <a:rPr lang="en-US" dirty="0"/>
              <a:t> Liturgical,</a:t>
            </a:r>
          </a:p>
          <a:p>
            <a:r>
              <a:rPr lang="en-US" dirty="0"/>
              <a:t> Historical</a:t>
            </a:r>
          </a:p>
        </p:txBody>
      </p:sp>
      <p:sp>
        <p:nvSpPr>
          <p:cNvPr id="164" name="TextBox 163"/>
          <p:cNvSpPr txBox="1"/>
          <p:nvPr/>
        </p:nvSpPr>
        <p:spPr>
          <a:xfrm>
            <a:off x="5562600" y="4724400"/>
            <a:ext cx="1239671" cy="369332"/>
          </a:xfrm>
          <a:prstGeom prst="rect">
            <a:avLst/>
          </a:prstGeom>
          <a:noFill/>
        </p:spPr>
        <p:txBody>
          <a:bodyPr wrap="square" rtlCol="0">
            <a:spAutoFit/>
          </a:bodyPr>
          <a:lstStyle/>
          <a:p>
            <a:r>
              <a:rPr lang="en-US" dirty="0"/>
              <a:t>   General</a:t>
            </a:r>
          </a:p>
        </p:txBody>
      </p:sp>
      <p:sp>
        <p:nvSpPr>
          <p:cNvPr id="165" name="TextBox 164"/>
          <p:cNvSpPr txBox="1"/>
          <p:nvPr/>
        </p:nvSpPr>
        <p:spPr>
          <a:xfrm>
            <a:off x="6934200" y="4495800"/>
            <a:ext cx="1842516" cy="646331"/>
          </a:xfrm>
          <a:prstGeom prst="rect">
            <a:avLst/>
          </a:prstGeom>
          <a:noFill/>
        </p:spPr>
        <p:txBody>
          <a:bodyPr wrap="square" rtlCol="0">
            <a:spAutoFit/>
          </a:bodyPr>
          <a:lstStyle/>
          <a:p>
            <a:r>
              <a:rPr lang="en-US" dirty="0"/>
              <a:t>Prophetical, </a:t>
            </a:r>
          </a:p>
          <a:p>
            <a:r>
              <a:rPr lang="en-US" dirty="0"/>
              <a:t>    Natural</a:t>
            </a:r>
          </a:p>
        </p:txBody>
      </p:sp>
      <p:sp>
        <p:nvSpPr>
          <p:cNvPr id="167" name="TextBox 166"/>
          <p:cNvSpPr txBox="1"/>
          <p:nvPr/>
        </p:nvSpPr>
        <p:spPr>
          <a:xfrm>
            <a:off x="1295401" y="5334000"/>
            <a:ext cx="1371600" cy="369332"/>
          </a:xfrm>
          <a:prstGeom prst="rect">
            <a:avLst/>
          </a:prstGeom>
          <a:noFill/>
        </p:spPr>
        <p:txBody>
          <a:bodyPr wrap="square" rtlCol="0">
            <a:spAutoFit/>
          </a:bodyPr>
          <a:lstStyle/>
          <a:p>
            <a:r>
              <a:rPr lang="en-US" dirty="0"/>
              <a:t>  Psa. 41:13</a:t>
            </a:r>
          </a:p>
        </p:txBody>
      </p:sp>
      <p:sp>
        <p:nvSpPr>
          <p:cNvPr id="168" name="TextBox 167"/>
          <p:cNvSpPr txBox="1"/>
          <p:nvPr/>
        </p:nvSpPr>
        <p:spPr>
          <a:xfrm>
            <a:off x="2590800" y="5334000"/>
            <a:ext cx="1582920" cy="369332"/>
          </a:xfrm>
          <a:prstGeom prst="rect">
            <a:avLst/>
          </a:prstGeom>
          <a:noFill/>
        </p:spPr>
        <p:txBody>
          <a:bodyPr wrap="square" rtlCol="0">
            <a:spAutoFit/>
          </a:bodyPr>
          <a:lstStyle/>
          <a:p>
            <a:r>
              <a:rPr lang="en-US" dirty="0"/>
              <a:t> Psa. 72:18-19</a:t>
            </a:r>
          </a:p>
        </p:txBody>
      </p:sp>
      <p:sp>
        <p:nvSpPr>
          <p:cNvPr id="170" name="TextBox 169"/>
          <p:cNvSpPr txBox="1"/>
          <p:nvPr/>
        </p:nvSpPr>
        <p:spPr>
          <a:xfrm>
            <a:off x="4191000" y="5334000"/>
            <a:ext cx="1436612" cy="369332"/>
          </a:xfrm>
          <a:prstGeom prst="rect">
            <a:avLst/>
          </a:prstGeom>
          <a:noFill/>
        </p:spPr>
        <p:txBody>
          <a:bodyPr wrap="square" rtlCol="0">
            <a:spAutoFit/>
          </a:bodyPr>
          <a:lstStyle/>
          <a:p>
            <a:r>
              <a:rPr lang="en-US" dirty="0"/>
              <a:t>Psa. 89:52</a:t>
            </a:r>
          </a:p>
        </p:txBody>
      </p:sp>
      <p:sp>
        <p:nvSpPr>
          <p:cNvPr id="173" name="TextBox 172"/>
          <p:cNvSpPr txBox="1"/>
          <p:nvPr/>
        </p:nvSpPr>
        <p:spPr>
          <a:xfrm>
            <a:off x="5562600" y="5334000"/>
            <a:ext cx="1501705" cy="369332"/>
          </a:xfrm>
          <a:prstGeom prst="rect">
            <a:avLst/>
          </a:prstGeom>
          <a:noFill/>
        </p:spPr>
        <p:txBody>
          <a:bodyPr wrap="square" rtlCol="0">
            <a:spAutoFit/>
          </a:bodyPr>
          <a:lstStyle/>
          <a:p>
            <a:r>
              <a:rPr lang="en-US" dirty="0"/>
              <a:t>Psa. 106:48</a:t>
            </a:r>
          </a:p>
        </p:txBody>
      </p:sp>
      <p:sp>
        <p:nvSpPr>
          <p:cNvPr id="175" name="TextBox 174"/>
          <p:cNvSpPr txBox="1"/>
          <p:nvPr/>
        </p:nvSpPr>
        <p:spPr>
          <a:xfrm>
            <a:off x="7086600" y="5334000"/>
            <a:ext cx="1035437" cy="369332"/>
          </a:xfrm>
          <a:prstGeom prst="rect">
            <a:avLst/>
          </a:prstGeom>
          <a:noFill/>
        </p:spPr>
        <p:txBody>
          <a:bodyPr wrap="square" rtlCol="0">
            <a:spAutoFit/>
          </a:bodyPr>
          <a:lstStyle/>
          <a:p>
            <a:r>
              <a:rPr lang="en-US" dirty="0"/>
              <a:t>Psa. 150</a:t>
            </a:r>
          </a:p>
        </p:txBody>
      </p:sp>
      <p:sp>
        <p:nvSpPr>
          <p:cNvPr id="182" name="TextBox 181"/>
          <p:cNvSpPr txBox="1"/>
          <p:nvPr/>
        </p:nvSpPr>
        <p:spPr>
          <a:xfrm>
            <a:off x="1371600" y="5715000"/>
            <a:ext cx="7010400" cy="584775"/>
          </a:xfrm>
          <a:prstGeom prst="rect">
            <a:avLst/>
          </a:prstGeom>
          <a:noFill/>
        </p:spPr>
        <p:txBody>
          <a:bodyPr wrap="square" rtlCol="0">
            <a:spAutoFit/>
          </a:bodyPr>
          <a:lstStyle/>
          <a:p>
            <a:r>
              <a:rPr lang="en-US" sz="1600" dirty="0"/>
              <a:t>Jesus Christ is anticipated, portrayed, and prophesied in such images as the coming King, the Redeemer, the loving Shepherd and the righteous Sufferer </a:t>
            </a:r>
          </a:p>
        </p:txBody>
      </p:sp>
      <p:sp>
        <p:nvSpPr>
          <p:cNvPr id="183" name="TextBox 182"/>
          <p:cNvSpPr txBox="1"/>
          <p:nvPr/>
        </p:nvSpPr>
        <p:spPr>
          <a:xfrm>
            <a:off x="1524000" y="2286000"/>
            <a:ext cx="1616378" cy="338554"/>
          </a:xfrm>
          <a:prstGeom prst="rect">
            <a:avLst/>
          </a:prstGeom>
          <a:noFill/>
        </p:spPr>
        <p:txBody>
          <a:bodyPr wrap="square" rtlCol="0">
            <a:spAutoFit/>
          </a:bodyPr>
          <a:lstStyle/>
          <a:p>
            <a:r>
              <a:rPr lang="en-US" sz="1600" dirty="0"/>
              <a:t>HUMANITY</a:t>
            </a:r>
          </a:p>
        </p:txBody>
      </p:sp>
      <p:sp>
        <p:nvSpPr>
          <p:cNvPr id="191" name="TextBox 190"/>
          <p:cNvSpPr txBox="1"/>
          <p:nvPr/>
        </p:nvSpPr>
        <p:spPr>
          <a:xfrm>
            <a:off x="2743200" y="2286000"/>
            <a:ext cx="1995545" cy="338554"/>
          </a:xfrm>
          <a:prstGeom prst="rect">
            <a:avLst/>
          </a:prstGeom>
          <a:noFill/>
        </p:spPr>
        <p:txBody>
          <a:bodyPr wrap="square" rtlCol="0">
            <a:spAutoFit/>
          </a:bodyPr>
          <a:lstStyle/>
          <a:p>
            <a:r>
              <a:rPr lang="en-US" sz="1600" dirty="0"/>
              <a:t> DELIVERANCE</a:t>
            </a:r>
          </a:p>
        </p:txBody>
      </p:sp>
      <p:sp>
        <p:nvSpPr>
          <p:cNvPr id="192" name="TextBox 191"/>
          <p:cNvSpPr txBox="1"/>
          <p:nvPr/>
        </p:nvSpPr>
        <p:spPr>
          <a:xfrm>
            <a:off x="4267200" y="2286000"/>
            <a:ext cx="1316386" cy="338554"/>
          </a:xfrm>
          <a:prstGeom prst="rect">
            <a:avLst/>
          </a:prstGeom>
          <a:noFill/>
        </p:spPr>
        <p:txBody>
          <a:bodyPr wrap="square" rtlCol="0">
            <a:spAutoFit/>
          </a:bodyPr>
          <a:lstStyle/>
          <a:p>
            <a:r>
              <a:rPr lang="en-US" sz="1600" dirty="0"/>
              <a:t>SANCTUARY</a:t>
            </a:r>
          </a:p>
        </p:txBody>
      </p:sp>
      <p:sp>
        <p:nvSpPr>
          <p:cNvPr id="193" name="TextBox 192"/>
          <p:cNvSpPr txBox="1"/>
          <p:nvPr/>
        </p:nvSpPr>
        <p:spPr>
          <a:xfrm>
            <a:off x="5562600" y="2286000"/>
            <a:ext cx="1884374" cy="338554"/>
          </a:xfrm>
          <a:prstGeom prst="rect">
            <a:avLst/>
          </a:prstGeom>
          <a:noFill/>
        </p:spPr>
        <p:txBody>
          <a:bodyPr wrap="square" rtlCol="0">
            <a:spAutoFit/>
          </a:bodyPr>
          <a:lstStyle/>
          <a:p>
            <a:r>
              <a:rPr lang="en-US" sz="1600" dirty="0"/>
              <a:t>REIGN OF GOD</a:t>
            </a:r>
          </a:p>
        </p:txBody>
      </p:sp>
      <p:sp>
        <p:nvSpPr>
          <p:cNvPr id="194" name="TextBox 193"/>
          <p:cNvSpPr txBox="1"/>
          <p:nvPr/>
        </p:nvSpPr>
        <p:spPr>
          <a:xfrm>
            <a:off x="6858000" y="2286000"/>
            <a:ext cx="1981976" cy="338554"/>
          </a:xfrm>
          <a:prstGeom prst="rect">
            <a:avLst/>
          </a:prstGeom>
          <a:noFill/>
        </p:spPr>
        <p:txBody>
          <a:bodyPr wrap="square" rtlCol="0">
            <a:spAutoFit/>
          </a:bodyPr>
          <a:lstStyle/>
          <a:p>
            <a:r>
              <a:rPr lang="en-US" sz="1600" dirty="0"/>
              <a:t>   WORD OF GOD</a:t>
            </a:r>
          </a:p>
        </p:txBody>
      </p:sp>
      <p:sp>
        <p:nvSpPr>
          <p:cNvPr id="4" name="TextBox 3"/>
          <p:cNvSpPr txBox="1"/>
          <p:nvPr/>
        </p:nvSpPr>
        <p:spPr>
          <a:xfrm>
            <a:off x="-31792" y="1524000"/>
            <a:ext cx="1041974" cy="646331"/>
          </a:xfrm>
          <a:prstGeom prst="rect">
            <a:avLst/>
          </a:prstGeom>
          <a:noFill/>
        </p:spPr>
        <p:txBody>
          <a:bodyPr wrap="square" rtlCol="0">
            <a:spAutoFit/>
          </a:bodyPr>
          <a:lstStyle/>
          <a:p>
            <a:r>
              <a:rPr lang="en-US" dirty="0">
                <a:latin typeface="Abadi MT Condensed Extra Bold" charset="0"/>
                <a:ea typeface="Abadi MT Condensed Extra Bold" charset="0"/>
                <a:cs typeface="Abadi MT Condensed Extra Bold" charset="0"/>
              </a:rPr>
              <a:t>A vertical </a:t>
            </a:r>
          </a:p>
          <a:p>
            <a:r>
              <a:rPr lang="en-US" dirty="0">
                <a:latin typeface="Abadi MT Condensed Extra Bold" charset="0"/>
                <a:ea typeface="Abadi MT Condensed Extra Bold" charset="0"/>
                <a:cs typeface="Abadi MT Condensed Extra Bold" charset="0"/>
              </a:rPr>
              <a:t>emphasis</a:t>
            </a:r>
          </a:p>
        </p:txBody>
      </p:sp>
      <p:sp>
        <p:nvSpPr>
          <p:cNvPr id="7" name="TextBox 6">
            <a:extLst>
              <a:ext uri="{FF2B5EF4-FFF2-40B4-BE49-F238E27FC236}">
                <a16:creationId xmlns:a16="http://schemas.microsoft.com/office/drawing/2014/main" id="{CD76CF2E-B4FE-914F-A03E-17B760222292}"/>
              </a:ext>
            </a:extLst>
          </p:cNvPr>
          <p:cNvSpPr txBox="1"/>
          <p:nvPr/>
        </p:nvSpPr>
        <p:spPr>
          <a:xfrm>
            <a:off x="5823003" y="316108"/>
            <a:ext cx="3136793" cy="923330"/>
          </a:xfrm>
          <a:prstGeom prst="rect">
            <a:avLst/>
          </a:prstGeom>
          <a:solidFill>
            <a:schemeClr val="accent1"/>
          </a:solidFill>
        </p:spPr>
        <p:txBody>
          <a:bodyPr wrap="square" rtlCol="0">
            <a:spAutoFit/>
          </a:bodyPr>
          <a:lstStyle/>
          <a:p>
            <a:r>
              <a:rPr lang="en-US" b="1" dirty="0"/>
              <a:t>The original Hebrew word is </a:t>
            </a:r>
            <a:r>
              <a:rPr lang="en-US" b="1" i="1" dirty="0" err="1"/>
              <a:t>tehillim</a:t>
            </a:r>
            <a:r>
              <a:rPr lang="en-US" b="1" dirty="0"/>
              <a:t>, meaning “Book of praises.” </a:t>
            </a:r>
          </a:p>
        </p:txBody>
      </p:sp>
      <p:sp>
        <p:nvSpPr>
          <p:cNvPr id="87" name="TextBox 86">
            <a:extLst>
              <a:ext uri="{FF2B5EF4-FFF2-40B4-BE49-F238E27FC236}">
                <a16:creationId xmlns:a16="http://schemas.microsoft.com/office/drawing/2014/main" id="{BD924424-559E-5B47-9B3E-5135EB819B91}"/>
              </a:ext>
            </a:extLst>
          </p:cNvPr>
          <p:cNvSpPr txBox="1"/>
          <p:nvPr/>
        </p:nvSpPr>
        <p:spPr>
          <a:xfrm>
            <a:off x="136504" y="127647"/>
            <a:ext cx="3413093" cy="1242555"/>
          </a:xfrm>
          <a:prstGeom prst="rect">
            <a:avLst/>
          </a:prstGeom>
          <a:solidFill>
            <a:schemeClr val="accent1"/>
          </a:solidFill>
        </p:spPr>
        <p:txBody>
          <a:bodyPr wrap="square" rtlCol="0">
            <a:spAutoFit/>
          </a:bodyPr>
          <a:lstStyle/>
          <a:p>
            <a:r>
              <a:rPr lang="en-US" b="1" dirty="0"/>
              <a:t>Psalms comes from the Greek word </a:t>
            </a:r>
            <a:r>
              <a:rPr lang="en-US" b="1" i="1" dirty="0" err="1"/>
              <a:t>psalmos</a:t>
            </a:r>
            <a:r>
              <a:rPr lang="en-US" b="1" i="1" dirty="0"/>
              <a:t> </a:t>
            </a:r>
            <a:r>
              <a:rPr lang="en-US" b="1" dirty="0"/>
              <a:t>and literally means “poems sung or set to music.”                  </a:t>
            </a:r>
          </a:p>
        </p:txBody>
      </p:sp>
    </p:spTree>
    <p:extLst>
      <p:ext uri="{BB962C8B-B14F-4D97-AF65-F5344CB8AC3E}">
        <p14:creationId xmlns:p14="http://schemas.microsoft.com/office/powerpoint/2010/main" val="24022985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Psalms - Types</a:t>
            </a:r>
          </a:p>
        </p:txBody>
      </p:sp>
      <p:sp>
        <p:nvSpPr>
          <p:cNvPr id="3" name="Content Placeholder 2"/>
          <p:cNvSpPr>
            <a:spLocks noGrp="1"/>
          </p:cNvSpPr>
          <p:nvPr>
            <p:ph idx="1"/>
          </p:nvPr>
        </p:nvSpPr>
        <p:spPr/>
        <p:txBody>
          <a:bodyPr>
            <a:normAutofit/>
          </a:bodyPr>
          <a:lstStyle/>
          <a:p>
            <a:pPr marL="690372" indent="-571500">
              <a:buFont typeface="+mj-lt"/>
              <a:buAutoNum type="romanLcPeriod" startAt="6"/>
            </a:pPr>
            <a:r>
              <a:rPr lang="en-US" sz="2800" b="1" u="sng" dirty="0"/>
              <a:t>Thanksgiving</a:t>
            </a:r>
            <a:r>
              <a:rPr lang="en-US" sz="2800" dirty="0"/>
              <a:t> – These Psalms exalt God’s wondrous works and express gratitude.  Psa. 100; 118; 136.  </a:t>
            </a:r>
          </a:p>
          <a:p>
            <a:pPr marL="690372" indent="-571500">
              <a:buFont typeface="+mj-lt"/>
              <a:buAutoNum type="romanLcPeriod" startAt="6"/>
            </a:pPr>
            <a:r>
              <a:rPr lang="en-US" sz="2800" b="1" u="sng" dirty="0"/>
              <a:t>Royal </a:t>
            </a:r>
            <a:r>
              <a:rPr lang="en-US" sz="2800" i="1" dirty="0"/>
              <a:t>– </a:t>
            </a:r>
            <a:r>
              <a:rPr lang="en-US" sz="2800" dirty="0"/>
              <a:t>These apply to Israel’s kings as well as pointing to the KING (Messiah).  Psa. 20; 21; 72.  </a:t>
            </a:r>
          </a:p>
          <a:p>
            <a:pPr marL="690372" indent="-571500">
              <a:buFont typeface="+mj-lt"/>
              <a:buAutoNum type="romanLcPeriod" startAt="6"/>
            </a:pPr>
            <a:r>
              <a:rPr lang="en-US" sz="2800" b="1" u="sng" dirty="0"/>
              <a:t>Pilgrim</a:t>
            </a:r>
            <a:r>
              <a:rPr lang="en-US" sz="2800" i="1" dirty="0"/>
              <a:t> – </a:t>
            </a:r>
            <a:r>
              <a:rPr lang="en-US" sz="2800" dirty="0"/>
              <a:t>or </a:t>
            </a:r>
            <a:r>
              <a:rPr lang="en-US" sz="2800" i="1" dirty="0"/>
              <a:t>song of ascents </a:t>
            </a:r>
            <a:r>
              <a:rPr lang="en-US" sz="2800" dirty="0"/>
              <a:t>were used by Jews when they went up to Jerusalem for their major festivals.  Psa. 120-134</a:t>
            </a:r>
            <a:endParaRPr lang="en-US" sz="28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0A21320-37B8-1245-9B80-7844CC941D3B}"/>
              </a:ext>
            </a:extLst>
          </p:cNvPr>
          <p:cNvSpPr>
            <a:spLocks noGrp="1"/>
          </p:cNvSpPr>
          <p:nvPr>
            <p:ph type="title"/>
          </p:nvPr>
        </p:nvSpPr>
        <p:spPr/>
        <p:txBody>
          <a:bodyPr/>
          <a:lstStyle/>
          <a:p>
            <a:r>
              <a:rPr lang="en-US" dirty="0"/>
              <a:t>Messianic Psalms </a:t>
            </a:r>
          </a:p>
        </p:txBody>
      </p:sp>
      <p:sp>
        <p:nvSpPr>
          <p:cNvPr id="4" name="Content Placeholder 3">
            <a:extLst>
              <a:ext uri="{FF2B5EF4-FFF2-40B4-BE49-F238E27FC236}">
                <a16:creationId xmlns:a16="http://schemas.microsoft.com/office/drawing/2014/main" id="{30C8DA29-2804-5647-9521-BCDBF06E5AD9}"/>
              </a:ext>
            </a:extLst>
          </p:cNvPr>
          <p:cNvSpPr>
            <a:spLocks noGrp="1"/>
          </p:cNvSpPr>
          <p:nvPr>
            <p:ph idx="1"/>
          </p:nvPr>
        </p:nvSpPr>
        <p:spPr>
          <a:xfrm>
            <a:off x="152400" y="1600200"/>
            <a:ext cx="8991600" cy="5257800"/>
          </a:xfrm>
        </p:spPr>
        <p:txBody>
          <a:bodyPr>
            <a:normAutofit fontScale="55000" lnSpcReduction="20000"/>
          </a:bodyPr>
          <a:lstStyle/>
          <a:p>
            <a:pPr marL="633222" indent="-514350">
              <a:buFont typeface="+mj-lt"/>
              <a:buAutoNum type="arabicPeriod"/>
            </a:pPr>
            <a:r>
              <a:rPr lang="en-US" dirty="0"/>
              <a:t>Psalm 2		The Son of God		Matthew 3:17</a:t>
            </a:r>
          </a:p>
          <a:p>
            <a:pPr marL="633222" indent="-514350">
              <a:buFont typeface="+mj-lt"/>
              <a:buAutoNum type="arabicPeriod"/>
            </a:pPr>
            <a:r>
              <a:rPr lang="en-US" dirty="0"/>
              <a:t>Psalm 8:2		Praised by children		Matthew 21:15-16</a:t>
            </a:r>
          </a:p>
          <a:p>
            <a:pPr marL="633222" indent="-514350">
              <a:buFont typeface="+mj-lt"/>
              <a:buAutoNum type="arabicPeriod"/>
            </a:pPr>
            <a:r>
              <a:rPr lang="en-US" dirty="0"/>
              <a:t>Psalm 8:6		Ruler of all		Hebrews 2:8</a:t>
            </a:r>
          </a:p>
          <a:p>
            <a:pPr marL="633222" indent="-514350">
              <a:buFont typeface="+mj-lt"/>
              <a:buAutoNum type="arabicPeriod"/>
            </a:pPr>
            <a:r>
              <a:rPr lang="en-US" dirty="0"/>
              <a:t>Psalm 16:10		Rises from death		Matthew 28:7</a:t>
            </a:r>
          </a:p>
          <a:p>
            <a:pPr marL="633222" indent="-514350">
              <a:buFont typeface="+mj-lt"/>
              <a:buAutoNum type="arabicPeriod"/>
            </a:pPr>
            <a:r>
              <a:rPr lang="en-US" dirty="0"/>
              <a:t>Psalm 22:1		Forsaken by God		Matthew 27:46</a:t>
            </a:r>
          </a:p>
          <a:p>
            <a:pPr marL="633222" indent="-514350">
              <a:buFont typeface="+mj-lt"/>
              <a:buAutoNum type="arabicPeriod"/>
            </a:pPr>
            <a:r>
              <a:rPr lang="en-US" dirty="0"/>
              <a:t>Psalm 22:7-8	Derided by enemies	Luke 23:35</a:t>
            </a:r>
          </a:p>
          <a:p>
            <a:pPr marL="633222" indent="-514350">
              <a:buFont typeface="+mj-lt"/>
              <a:buAutoNum type="arabicPeriod"/>
            </a:pPr>
            <a:r>
              <a:rPr lang="en-US" dirty="0"/>
              <a:t>Psalm 22:16		Hands &amp; feet pierced	John 20:27</a:t>
            </a:r>
          </a:p>
          <a:p>
            <a:pPr marL="633222" indent="-514350">
              <a:buFont typeface="+mj-lt"/>
              <a:buAutoNum type="arabicPeriod"/>
            </a:pPr>
            <a:r>
              <a:rPr lang="en-US" dirty="0"/>
              <a:t>Psalm 22:18		Lots cast for clothes	Matthew 27:35-36</a:t>
            </a:r>
          </a:p>
          <a:p>
            <a:pPr marL="633222" indent="-514350">
              <a:buFont typeface="+mj-lt"/>
              <a:buAutoNum type="arabicPeriod"/>
            </a:pPr>
            <a:r>
              <a:rPr lang="en-US" dirty="0"/>
              <a:t>Psalm 34:20		Bones unbroken		John 19:32-33, 36</a:t>
            </a:r>
          </a:p>
          <a:p>
            <a:pPr marL="633222" indent="-514350">
              <a:buFont typeface="+mj-lt"/>
              <a:buAutoNum type="arabicPeriod"/>
            </a:pPr>
            <a:r>
              <a:rPr lang="en-US" dirty="0"/>
              <a:t>Psalm 35:11		Accused by false witnesses   	Mark 14:57</a:t>
            </a:r>
          </a:p>
          <a:p>
            <a:pPr marL="633222" indent="-514350">
              <a:buFont typeface="+mj-lt"/>
              <a:buAutoNum type="arabicPeriod"/>
            </a:pPr>
            <a:r>
              <a:rPr lang="en-US" dirty="0"/>
              <a:t>Psalm 35:19		Hated without cause	John 15:25</a:t>
            </a:r>
          </a:p>
          <a:p>
            <a:pPr marL="633222" indent="-514350">
              <a:buFont typeface="+mj-lt"/>
              <a:buAutoNum type="arabicPeriod"/>
            </a:pPr>
            <a:r>
              <a:rPr lang="en-US" dirty="0"/>
              <a:t>Psalm 40:7-8	Delights in God’s Word	Hebrews 10:7</a:t>
            </a:r>
          </a:p>
          <a:p>
            <a:pPr marL="633222" indent="-514350">
              <a:buFont typeface="+mj-lt"/>
              <a:buAutoNum type="arabicPeriod"/>
            </a:pPr>
            <a:r>
              <a:rPr lang="en-US" dirty="0"/>
              <a:t>Psalm 41:9		Betrayed by friend		Luke 22:47</a:t>
            </a:r>
          </a:p>
          <a:p>
            <a:pPr marL="633222" indent="-514350">
              <a:buFont typeface="+mj-lt"/>
              <a:buAutoNum type="arabicPeriod"/>
            </a:pPr>
            <a:r>
              <a:rPr lang="en-US" dirty="0"/>
              <a:t>Psalm 45:6		The Eternal King		Hebrews 1:8</a:t>
            </a:r>
          </a:p>
          <a:p>
            <a:pPr marL="633222" indent="-514350">
              <a:buFont typeface="+mj-lt"/>
              <a:buAutoNum type="arabicPeriod"/>
            </a:pPr>
            <a:r>
              <a:rPr lang="en-US" dirty="0"/>
              <a:t>Psalm 68:18		Ascends to heaven		Acts 1:9-11</a:t>
            </a:r>
          </a:p>
          <a:p>
            <a:pPr marL="633222" indent="-514350">
              <a:buFont typeface="+mj-lt"/>
              <a:buAutoNum type="arabicPeriod"/>
            </a:pPr>
            <a:r>
              <a:rPr lang="en-US" dirty="0"/>
              <a:t>Psalm 69:21		Given vinegar &amp; gall	Matthew 27:34</a:t>
            </a:r>
          </a:p>
          <a:p>
            <a:pPr marL="633222" indent="-514350">
              <a:buFont typeface="+mj-lt"/>
              <a:buAutoNum type="arabicPeriod"/>
            </a:pPr>
            <a:r>
              <a:rPr lang="en-US" dirty="0"/>
              <a:t>Psalm 109:4		Prays for enemies		Luke 23:34</a:t>
            </a:r>
          </a:p>
          <a:p>
            <a:pPr marL="633222" indent="-514350">
              <a:buFont typeface="+mj-lt"/>
              <a:buAutoNum type="arabicPeriod"/>
            </a:pPr>
            <a:r>
              <a:rPr lang="en-US" dirty="0"/>
              <a:t>Psalm 109:8		His betrayer replaced	Acts 1:20</a:t>
            </a:r>
          </a:p>
          <a:p>
            <a:pPr marL="633222" indent="-514350">
              <a:buFont typeface="+mj-lt"/>
              <a:buAutoNum type="arabicPeriod"/>
            </a:pPr>
            <a:r>
              <a:rPr lang="en-US" dirty="0"/>
              <a:t>Psalm 110:1		Rules over His enemies	Matthew 22:44</a:t>
            </a:r>
          </a:p>
          <a:p>
            <a:pPr marL="633222" indent="-514350">
              <a:buFont typeface="+mj-lt"/>
              <a:buAutoNum type="arabicPeriod"/>
            </a:pPr>
            <a:r>
              <a:rPr lang="en-US" dirty="0"/>
              <a:t>Psalm 110:4		A priest forever		Hebrews 5:6</a:t>
            </a:r>
          </a:p>
          <a:p>
            <a:pPr marL="633222" indent="-514350">
              <a:buFont typeface="+mj-lt"/>
              <a:buAutoNum type="arabicPeriod"/>
            </a:pPr>
            <a:r>
              <a:rPr lang="en-US" dirty="0"/>
              <a:t>Psalm 118:22 	The Chief Cornerstone	Matthew 21:42</a:t>
            </a:r>
          </a:p>
          <a:p>
            <a:pPr marL="633222" indent="-514350">
              <a:buFont typeface="+mj-lt"/>
              <a:buAutoNum type="arabicPeriod"/>
            </a:pPr>
            <a:r>
              <a:rPr lang="en-US" dirty="0"/>
              <a:t>Psalm 118:26 	Comes in name of the Lord   	Matthew 21:9</a:t>
            </a:r>
          </a:p>
          <a:p>
            <a:endParaRPr lang="en-US" dirty="0"/>
          </a:p>
        </p:txBody>
      </p:sp>
    </p:spTree>
    <p:extLst>
      <p:ext uri="{BB962C8B-B14F-4D97-AF65-F5344CB8AC3E}">
        <p14:creationId xmlns:p14="http://schemas.microsoft.com/office/powerpoint/2010/main" val="29038359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Psalms</a:t>
            </a:r>
          </a:p>
        </p:txBody>
      </p:sp>
      <p:sp>
        <p:nvSpPr>
          <p:cNvPr id="3" name="Content Placeholder 2"/>
          <p:cNvSpPr>
            <a:spLocks noGrp="1"/>
          </p:cNvSpPr>
          <p:nvPr>
            <p:ph idx="1"/>
          </p:nvPr>
        </p:nvSpPr>
        <p:spPr>
          <a:xfrm>
            <a:off x="762000" y="14478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From God's Masterwork - Swindoll</a:t>
            </a:r>
          </a:p>
        </p:txBody>
      </p:sp>
      <p:cxnSp>
        <p:nvCxnSpPr>
          <p:cNvPr id="5" name="Straight Connector 4"/>
          <p:cNvCxnSpPr/>
          <p:nvPr/>
        </p:nvCxnSpPr>
        <p:spPr>
          <a:xfrm rot="5400000">
            <a:off x="190500" y="2628900"/>
            <a:ext cx="2438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124700" y="2628900"/>
            <a:ext cx="25908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95400" y="4038600"/>
            <a:ext cx="7010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114300" y="5143500"/>
            <a:ext cx="2362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124700" y="5143500"/>
            <a:ext cx="2362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295400" y="6324600"/>
            <a:ext cx="70104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4495800"/>
            <a:ext cx="830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1054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0" y="57912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5532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a:off x="1219200" y="4038600"/>
            <a:ext cx="2438400" cy="369332"/>
          </a:xfrm>
          <a:prstGeom prst="rect">
            <a:avLst/>
          </a:prstGeom>
          <a:noFill/>
        </p:spPr>
        <p:txBody>
          <a:bodyPr wrap="square" rtlCol="0">
            <a:spAutoFit/>
          </a:bodyPr>
          <a:lstStyle/>
          <a:p>
            <a:r>
              <a:rPr lang="en-US" b="1" dirty="0"/>
              <a:t>    </a:t>
            </a:r>
          </a:p>
        </p:txBody>
      </p:sp>
      <p:sp>
        <p:nvSpPr>
          <p:cNvPr id="85" name="TextBox 84"/>
          <p:cNvSpPr txBox="1"/>
          <p:nvPr/>
        </p:nvSpPr>
        <p:spPr>
          <a:xfrm>
            <a:off x="3352800" y="4648200"/>
            <a:ext cx="2362200" cy="381000"/>
          </a:xfrm>
          <a:prstGeom prst="rect">
            <a:avLst/>
          </a:prstGeom>
          <a:noFill/>
        </p:spPr>
        <p:txBody>
          <a:bodyPr wrap="square" rtlCol="0">
            <a:spAutoFit/>
          </a:bodyPr>
          <a:lstStyle/>
          <a:p>
            <a:pPr algn="ctr"/>
            <a:r>
              <a:rPr lang="en-US" b="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cxnSp>
        <p:nvCxnSpPr>
          <p:cNvPr id="45" name="Straight Connector 44"/>
          <p:cNvCxnSpPr/>
          <p:nvPr/>
        </p:nvCxnSpPr>
        <p:spPr>
          <a:xfrm rot="16200000" flipH="1" flipV="1">
            <a:off x="5753100" y="2628900"/>
            <a:ext cx="2438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2895600" y="2667000"/>
            <a:ext cx="2514600" cy="2286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cxnSp>
        <p:nvCxnSpPr>
          <p:cNvPr id="61" name="Straight Connector 60"/>
          <p:cNvCxnSpPr/>
          <p:nvPr/>
        </p:nvCxnSpPr>
        <p:spPr>
          <a:xfrm rot="5400000">
            <a:off x="1562100" y="2628900"/>
            <a:ext cx="2438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4267200" y="2667000"/>
            <a:ext cx="2514600" cy="2286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44" name="TextBox 143"/>
          <p:cNvSpPr txBox="1"/>
          <p:nvPr/>
        </p:nvSpPr>
        <p:spPr>
          <a:xfrm>
            <a:off x="5105400" y="4038600"/>
            <a:ext cx="2819400" cy="369332"/>
          </a:xfrm>
          <a:prstGeom prst="rect">
            <a:avLst/>
          </a:prstGeom>
          <a:noFill/>
        </p:spPr>
        <p:txBody>
          <a:bodyPr wrap="square" rtlCol="0">
            <a:spAutoFit/>
          </a:bodyPr>
          <a:lstStyle/>
          <a:p>
            <a:r>
              <a:rPr lang="en-US" dirty="0"/>
              <a:t>       </a:t>
            </a:r>
          </a:p>
        </p:txBody>
      </p:sp>
      <p:sp>
        <p:nvSpPr>
          <p:cNvPr id="145" name="TextBox 144"/>
          <p:cNvSpPr txBox="1"/>
          <p:nvPr/>
        </p:nvSpPr>
        <p:spPr>
          <a:xfrm>
            <a:off x="1600200" y="1524000"/>
            <a:ext cx="35052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48" name="TextBox 147"/>
          <p:cNvSpPr txBox="1"/>
          <p:nvPr/>
        </p:nvSpPr>
        <p:spPr>
          <a:xfrm rot="283774">
            <a:off x="8369963" y="1450494"/>
            <a:ext cx="461665" cy="2050393"/>
          </a:xfrm>
          <a:prstGeom prst="rect">
            <a:avLst/>
          </a:prstGeom>
          <a:noFill/>
        </p:spPr>
        <p:txBody>
          <a:bodyPr vert="vert270" wrap="square" rtlCol="0">
            <a:spAutoFit/>
          </a:bodyPr>
          <a:lstStyle/>
          <a:p>
            <a:r>
              <a:rPr lang="en-US" dirty="0"/>
              <a:t> </a:t>
            </a:r>
          </a:p>
        </p:txBody>
      </p:sp>
      <p:sp>
        <p:nvSpPr>
          <p:cNvPr id="153" name="TextBox 152"/>
          <p:cNvSpPr txBox="1"/>
          <p:nvPr/>
        </p:nvSpPr>
        <p:spPr>
          <a:xfrm>
            <a:off x="5791200" y="1752600"/>
            <a:ext cx="1447800" cy="369332"/>
          </a:xfrm>
          <a:prstGeom prst="rect">
            <a:avLst/>
          </a:prstGeom>
          <a:noFill/>
        </p:spPr>
        <p:txBody>
          <a:bodyPr wrap="square" rtlCol="0">
            <a:spAutoFit/>
          </a:bodyPr>
          <a:lstStyle/>
          <a:p>
            <a:r>
              <a:rPr lang="en-US" sz="1600" dirty="0"/>
              <a:t>   17 </a:t>
            </a:r>
            <a:r>
              <a:rPr lang="en-US" dirty="0"/>
              <a:t>Psalms</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sp>
        <p:nvSpPr>
          <p:cNvPr id="80" name="TextBox 79"/>
          <p:cNvSpPr txBox="1"/>
          <p:nvPr/>
        </p:nvSpPr>
        <p:spPr>
          <a:xfrm rot="368555">
            <a:off x="884657" y="1218198"/>
            <a:ext cx="461665" cy="2911597"/>
          </a:xfrm>
          <a:prstGeom prst="rect">
            <a:avLst/>
          </a:prstGeom>
          <a:noFill/>
        </p:spPr>
        <p:txBody>
          <a:bodyPr vert="vert270" wrap="square" rtlCol="0">
            <a:spAutoFit/>
          </a:bodyPr>
          <a:lstStyle/>
          <a:p>
            <a:r>
              <a:rPr lang="en-US" dirty="0"/>
              <a:t>1400 B.C.  DAYS </a:t>
            </a:r>
            <a:r>
              <a:rPr lang="en-US" sz="1600" dirty="0"/>
              <a:t>OF</a:t>
            </a:r>
            <a:r>
              <a:rPr lang="en-US" dirty="0"/>
              <a:t> MOSES</a:t>
            </a:r>
          </a:p>
        </p:txBody>
      </p:sp>
      <p:sp>
        <p:nvSpPr>
          <p:cNvPr id="81" name="TextBox 80"/>
          <p:cNvSpPr txBox="1"/>
          <p:nvPr/>
        </p:nvSpPr>
        <p:spPr>
          <a:xfrm rot="335259">
            <a:off x="8516035" y="905836"/>
            <a:ext cx="461665" cy="3290745"/>
          </a:xfrm>
          <a:prstGeom prst="rect">
            <a:avLst/>
          </a:prstGeom>
          <a:noFill/>
        </p:spPr>
        <p:txBody>
          <a:bodyPr vert="vert270" wrap="square" rtlCol="0">
            <a:spAutoFit/>
          </a:bodyPr>
          <a:lstStyle/>
          <a:p>
            <a:r>
              <a:rPr lang="en-US" dirty="0"/>
              <a:t>        444 B.C DAYS OF EZRA   </a:t>
            </a:r>
          </a:p>
        </p:txBody>
      </p:sp>
      <p:sp>
        <p:nvSpPr>
          <p:cNvPr id="82" name="TextBox 81"/>
          <p:cNvSpPr txBox="1"/>
          <p:nvPr/>
        </p:nvSpPr>
        <p:spPr>
          <a:xfrm>
            <a:off x="1600200" y="1524000"/>
            <a:ext cx="1361500" cy="369332"/>
          </a:xfrm>
          <a:prstGeom prst="rect">
            <a:avLst/>
          </a:prstGeom>
          <a:noFill/>
        </p:spPr>
        <p:txBody>
          <a:bodyPr wrap="square" rtlCol="0">
            <a:spAutoFit/>
          </a:bodyPr>
          <a:lstStyle/>
          <a:p>
            <a:r>
              <a:rPr lang="en-US" dirty="0">
                <a:latin typeface="Arial Black" pitchFamily="34" charset="0"/>
              </a:rPr>
              <a:t>Book 1</a:t>
            </a:r>
          </a:p>
        </p:txBody>
      </p:sp>
      <p:sp>
        <p:nvSpPr>
          <p:cNvPr id="90" name="TextBox 89"/>
          <p:cNvSpPr txBox="1"/>
          <p:nvPr/>
        </p:nvSpPr>
        <p:spPr>
          <a:xfrm>
            <a:off x="3048000" y="1524000"/>
            <a:ext cx="1209100" cy="369332"/>
          </a:xfrm>
          <a:prstGeom prst="rect">
            <a:avLst/>
          </a:prstGeom>
          <a:noFill/>
        </p:spPr>
        <p:txBody>
          <a:bodyPr wrap="square" rtlCol="0">
            <a:spAutoFit/>
          </a:bodyPr>
          <a:lstStyle/>
          <a:p>
            <a:r>
              <a:rPr lang="en-US" dirty="0">
                <a:latin typeface="Arial Black" pitchFamily="34" charset="0"/>
              </a:rPr>
              <a:t>Book 2</a:t>
            </a:r>
          </a:p>
        </p:txBody>
      </p:sp>
      <p:sp>
        <p:nvSpPr>
          <p:cNvPr id="91" name="TextBox 90"/>
          <p:cNvSpPr txBox="1"/>
          <p:nvPr/>
        </p:nvSpPr>
        <p:spPr>
          <a:xfrm>
            <a:off x="4495800" y="1524000"/>
            <a:ext cx="1056700" cy="369332"/>
          </a:xfrm>
          <a:prstGeom prst="rect">
            <a:avLst/>
          </a:prstGeom>
          <a:noFill/>
        </p:spPr>
        <p:txBody>
          <a:bodyPr wrap="square" rtlCol="0">
            <a:spAutoFit/>
          </a:bodyPr>
          <a:lstStyle/>
          <a:p>
            <a:r>
              <a:rPr lang="en-US" dirty="0">
                <a:latin typeface="Arial Black" pitchFamily="34" charset="0"/>
              </a:rPr>
              <a:t>Book 3</a:t>
            </a:r>
          </a:p>
        </p:txBody>
      </p:sp>
      <p:sp>
        <p:nvSpPr>
          <p:cNvPr id="92" name="TextBox 91"/>
          <p:cNvSpPr txBox="1"/>
          <p:nvPr/>
        </p:nvSpPr>
        <p:spPr>
          <a:xfrm>
            <a:off x="5867400" y="1524000"/>
            <a:ext cx="1056700" cy="369332"/>
          </a:xfrm>
          <a:prstGeom prst="rect">
            <a:avLst/>
          </a:prstGeom>
          <a:noFill/>
        </p:spPr>
        <p:txBody>
          <a:bodyPr wrap="square" rtlCol="0">
            <a:spAutoFit/>
          </a:bodyPr>
          <a:lstStyle/>
          <a:p>
            <a:r>
              <a:rPr lang="en-US" dirty="0">
                <a:latin typeface="Arial Black" pitchFamily="34" charset="0"/>
              </a:rPr>
              <a:t>Book 4</a:t>
            </a:r>
          </a:p>
        </p:txBody>
      </p:sp>
      <p:sp>
        <p:nvSpPr>
          <p:cNvPr id="93" name="TextBox 92"/>
          <p:cNvSpPr txBox="1"/>
          <p:nvPr/>
        </p:nvSpPr>
        <p:spPr>
          <a:xfrm>
            <a:off x="7391400" y="1524000"/>
            <a:ext cx="1056700" cy="369332"/>
          </a:xfrm>
          <a:prstGeom prst="rect">
            <a:avLst/>
          </a:prstGeom>
          <a:noFill/>
        </p:spPr>
        <p:txBody>
          <a:bodyPr wrap="square" rtlCol="0">
            <a:spAutoFit/>
          </a:bodyPr>
          <a:lstStyle/>
          <a:p>
            <a:r>
              <a:rPr lang="en-US" dirty="0">
                <a:latin typeface="Arial Black" pitchFamily="34" charset="0"/>
              </a:rPr>
              <a:t>Book 5</a:t>
            </a:r>
          </a:p>
        </p:txBody>
      </p:sp>
      <p:sp>
        <p:nvSpPr>
          <p:cNvPr id="94" name="TextBox 93"/>
          <p:cNvSpPr txBox="1"/>
          <p:nvPr/>
        </p:nvSpPr>
        <p:spPr>
          <a:xfrm>
            <a:off x="1600200" y="1752600"/>
            <a:ext cx="1433635" cy="369332"/>
          </a:xfrm>
          <a:prstGeom prst="rect">
            <a:avLst/>
          </a:prstGeom>
          <a:noFill/>
        </p:spPr>
        <p:txBody>
          <a:bodyPr wrap="square" rtlCol="0">
            <a:spAutoFit/>
          </a:bodyPr>
          <a:lstStyle/>
          <a:p>
            <a:r>
              <a:rPr lang="en-US" dirty="0"/>
              <a:t>41 Psalms</a:t>
            </a:r>
          </a:p>
        </p:txBody>
      </p:sp>
      <p:sp>
        <p:nvSpPr>
          <p:cNvPr id="97" name="TextBox 96"/>
          <p:cNvSpPr txBox="1"/>
          <p:nvPr/>
        </p:nvSpPr>
        <p:spPr>
          <a:xfrm>
            <a:off x="2971800" y="1752600"/>
            <a:ext cx="1343008" cy="369332"/>
          </a:xfrm>
          <a:prstGeom prst="rect">
            <a:avLst/>
          </a:prstGeom>
          <a:noFill/>
        </p:spPr>
        <p:txBody>
          <a:bodyPr wrap="square" rtlCol="0">
            <a:spAutoFit/>
          </a:bodyPr>
          <a:lstStyle/>
          <a:p>
            <a:r>
              <a:rPr lang="en-US" dirty="0"/>
              <a:t>  31 Psalms</a:t>
            </a:r>
          </a:p>
        </p:txBody>
      </p:sp>
      <p:sp>
        <p:nvSpPr>
          <p:cNvPr id="101" name="TextBox 100"/>
          <p:cNvSpPr txBox="1"/>
          <p:nvPr/>
        </p:nvSpPr>
        <p:spPr>
          <a:xfrm>
            <a:off x="4343400" y="1752600"/>
            <a:ext cx="1486111" cy="369332"/>
          </a:xfrm>
          <a:prstGeom prst="rect">
            <a:avLst/>
          </a:prstGeom>
          <a:noFill/>
        </p:spPr>
        <p:txBody>
          <a:bodyPr wrap="square" rtlCol="0">
            <a:spAutoFit/>
          </a:bodyPr>
          <a:lstStyle/>
          <a:p>
            <a:r>
              <a:rPr lang="en-US" dirty="0"/>
              <a:t>   17 Psalms</a:t>
            </a:r>
          </a:p>
        </p:txBody>
      </p:sp>
      <p:sp>
        <p:nvSpPr>
          <p:cNvPr id="103" name="TextBox 102"/>
          <p:cNvSpPr txBox="1"/>
          <p:nvPr/>
        </p:nvSpPr>
        <p:spPr>
          <a:xfrm>
            <a:off x="7239000" y="1752600"/>
            <a:ext cx="1448062" cy="369332"/>
          </a:xfrm>
          <a:prstGeom prst="rect">
            <a:avLst/>
          </a:prstGeom>
          <a:noFill/>
        </p:spPr>
        <p:txBody>
          <a:bodyPr wrap="square" rtlCol="0">
            <a:spAutoFit/>
          </a:bodyPr>
          <a:lstStyle/>
          <a:p>
            <a:r>
              <a:rPr lang="en-US" dirty="0"/>
              <a:t>   44 Psalms</a:t>
            </a:r>
          </a:p>
        </p:txBody>
      </p:sp>
      <p:sp>
        <p:nvSpPr>
          <p:cNvPr id="107" name="Right Arrow 106"/>
          <p:cNvSpPr/>
          <p:nvPr/>
        </p:nvSpPr>
        <p:spPr>
          <a:xfrm rot="16379821">
            <a:off x="1446507" y="3039434"/>
            <a:ext cx="1369724" cy="7788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TextBox 107"/>
          <p:cNvSpPr txBox="1"/>
          <p:nvPr/>
        </p:nvSpPr>
        <p:spPr>
          <a:xfrm>
            <a:off x="1676400" y="3352800"/>
            <a:ext cx="914400" cy="646331"/>
          </a:xfrm>
          <a:prstGeom prst="rect">
            <a:avLst/>
          </a:prstGeom>
          <a:noFill/>
        </p:spPr>
        <p:txBody>
          <a:bodyPr wrap="square" rtlCol="0">
            <a:spAutoFit/>
          </a:bodyPr>
          <a:lstStyle/>
          <a:p>
            <a:r>
              <a:rPr lang="en-US" b="1" dirty="0"/>
              <a:t>Psalms</a:t>
            </a:r>
          </a:p>
          <a:p>
            <a:r>
              <a:rPr lang="en-US" b="1" dirty="0"/>
              <a:t>   1-41</a:t>
            </a:r>
          </a:p>
        </p:txBody>
      </p:sp>
      <p:sp>
        <p:nvSpPr>
          <p:cNvPr id="109" name="Right Arrow 108"/>
          <p:cNvSpPr/>
          <p:nvPr/>
        </p:nvSpPr>
        <p:spPr>
          <a:xfrm rot="16379821">
            <a:off x="2744865" y="3070743"/>
            <a:ext cx="1369724" cy="7649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TextBox 110"/>
          <p:cNvSpPr txBox="1"/>
          <p:nvPr/>
        </p:nvSpPr>
        <p:spPr>
          <a:xfrm>
            <a:off x="2971800" y="3352800"/>
            <a:ext cx="990600" cy="646331"/>
          </a:xfrm>
          <a:prstGeom prst="rect">
            <a:avLst/>
          </a:prstGeom>
          <a:noFill/>
        </p:spPr>
        <p:txBody>
          <a:bodyPr wrap="square" rtlCol="0">
            <a:spAutoFit/>
          </a:bodyPr>
          <a:lstStyle/>
          <a:p>
            <a:r>
              <a:rPr lang="en-US" b="1" dirty="0"/>
              <a:t>Psalms</a:t>
            </a:r>
          </a:p>
          <a:p>
            <a:r>
              <a:rPr lang="en-US" b="1" dirty="0"/>
              <a:t>  42-72</a:t>
            </a:r>
          </a:p>
        </p:txBody>
      </p:sp>
      <p:sp>
        <p:nvSpPr>
          <p:cNvPr id="117" name="Right Arrow 116"/>
          <p:cNvSpPr/>
          <p:nvPr/>
        </p:nvSpPr>
        <p:spPr>
          <a:xfrm rot="16356409">
            <a:off x="4193440" y="3046741"/>
            <a:ext cx="1370181" cy="7646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TextBox 118"/>
          <p:cNvSpPr txBox="1"/>
          <p:nvPr/>
        </p:nvSpPr>
        <p:spPr>
          <a:xfrm>
            <a:off x="4419601" y="3352800"/>
            <a:ext cx="914400" cy="646331"/>
          </a:xfrm>
          <a:prstGeom prst="rect">
            <a:avLst/>
          </a:prstGeom>
          <a:noFill/>
        </p:spPr>
        <p:txBody>
          <a:bodyPr wrap="square" rtlCol="0">
            <a:spAutoFit/>
          </a:bodyPr>
          <a:lstStyle/>
          <a:p>
            <a:r>
              <a:rPr lang="en-US" b="1" dirty="0"/>
              <a:t>Psalms</a:t>
            </a:r>
          </a:p>
          <a:p>
            <a:r>
              <a:rPr lang="en-US" b="1" dirty="0"/>
              <a:t> 73-89</a:t>
            </a:r>
          </a:p>
        </p:txBody>
      </p:sp>
      <p:sp>
        <p:nvSpPr>
          <p:cNvPr id="121" name="Right Arrow 120"/>
          <p:cNvSpPr/>
          <p:nvPr/>
        </p:nvSpPr>
        <p:spPr>
          <a:xfrm rot="16200000">
            <a:off x="5562600" y="3048000"/>
            <a:ext cx="13716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TextBox 121"/>
          <p:cNvSpPr txBox="1"/>
          <p:nvPr/>
        </p:nvSpPr>
        <p:spPr>
          <a:xfrm>
            <a:off x="5791200" y="3352800"/>
            <a:ext cx="982217" cy="646331"/>
          </a:xfrm>
          <a:prstGeom prst="rect">
            <a:avLst/>
          </a:prstGeom>
          <a:noFill/>
        </p:spPr>
        <p:txBody>
          <a:bodyPr wrap="square" rtlCol="0">
            <a:spAutoFit/>
          </a:bodyPr>
          <a:lstStyle/>
          <a:p>
            <a:r>
              <a:rPr lang="en-US" b="1" dirty="0"/>
              <a:t>Psalms </a:t>
            </a:r>
          </a:p>
          <a:p>
            <a:r>
              <a:rPr lang="en-US" b="1" dirty="0"/>
              <a:t>90-106</a:t>
            </a:r>
          </a:p>
        </p:txBody>
      </p:sp>
      <p:sp>
        <p:nvSpPr>
          <p:cNvPr id="123" name="Right Arrow 122"/>
          <p:cNvSpPr/>
          <p:nvPr/>
        </p:nvSpPr>
        <p:spPr>
          <a:xfrm rot="16200000">
            <a:off x="6934200" y="3048000"/>
            <a:ext cx="13716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5" name="Straight Connector 124"/>
          <p:cNvCxnSpPr/>
          <p:nvPr/>
        </p:nvCxnSpPr>
        <p:spPr>
          <a:xfrm rot="5400000">
            <a:off x="1790700" y="4914900"/>
            <a:ext cx="1752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rot="5400000">
            <a:off x="3124200" y="4876800"/>
            <a:ext cx="1828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rot="5400000">
            <a:off x="4533900" y="4914900"/>
            <a:ext cx="1752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rot="5400000">
            <a:off x="5981700" y="4914900"/>
            <a:ext cx="1752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36" name="TextBox 135"/>
          <p:cNvSpPr txBox="1"/>
          <p:nvPr/>
        </p:nvSpPr>
        <p:spPr>
          <a:xfrm>
            <a:off x="7086600" y="3352800"/>
            <a:ext cx="1079898" cy="646331"/>
          </a:xfrm>
          <a:prstGeom prst="rect">
            <a:avLst/>
          </a:prstGeom>
          <a:noFill/>
        </p:spPr>
        <p:txBody>
          <a:bodyPr wrap="square" rtlCol="0">
            <a:spAutoFit/>
          </a:bodyPr>
          <a:lstStyle/>
          <a:p>
            <a:r>
              <a:rPr lang="en-US" dirty="0"/>
              <a:t>  </a:t>
            </a:r>
            <a:r>
              <a:rPr lang="en-US" b="1" dirty="0"/>
              <a:t>Psalms </a:t>
            </a:r>
          </a:p>
          <a:p>
            <a:r>
              <a:rPr lang="en-US" b="1" dirty="0"/>
              <a:t> 107-150</a:t>
            </a:r>
          </a:p>
        </p:txBody>
      </p:sp>
      <p:sp>
        <p:nvSpPr>
          <p:cNvPr id="137" name="TextBox 136"/>
          <p:cNvSpPr txBox="1"/>
          <p:nvPr/>
        </p:nvSpPr>
        <p:spPr>
          <a:xfrm>
            <a:off x="228600" y="4191000"/>
            <a:ext cx="974947" cy="369332"/>
          </a:xfrm>
          <a:prstGeom prst="rect">
            <a:avLst/>
          </a:prstGeom>
          <a:noFill/>
        </p:spPr>
        <p:txBody>
          <a:bodyPr wrap="square" rtlCol="0">
            <a:spAutoFit/>
          </a:bodyPr>
          <a:lstStyle/>
          <a:p>
            <a:r>
              <a:rPr lang="en-US" dirty="0"/>
              <a:t>Analogy</a:t>
            </a:r>
          </a:p>
        </p:txBody>
      </p:sp>
      <p:sp>
        <p:nvSpPr>
          <p:cNvPr id="138" name="TextBox 137"/>
          <p:cNvSpPr txBox="1"/>
          <p:nvPr/>
        </p:nvSpPr>
        <p:spPr>
          <a:xfrm>
            <a:off x="228600" y="4724400"/>
            <a:ext cx="1116125" cy="369332"/>
          </a:xfrm>
          <a:prstGeom prst="rect">
            <a:avLst/>
          </a:prstGeom>
          <a:noFill/>
        </p:spPr>
        <p:txBody>
          <a:bodyPr wrap="square" rtlCol="0">
            <a:spAutoFit/>
          </a:bodyPr>
          <a:lstStyle/>
          <a:p>
            <a:r>
              <a:rPr lang="en-US" dirty="0"/>
              <a:t>Content</a:t>
            </a:r>
          </a:p>
        </p:txBody>
      </p:sp>
      <p:sp>
        <p:nvSpPr>
          <p:cNvPr id="139" name="TextBox 138"/>
          <p:cNvSpPr txBox="1"/>
          <p:nvPr/>
        </p:nvSpPr>
        <p:spPr>
          <a:xfrm>
            <a:off x="152400" y="5410200"/>
            <a:ext cx="1295400" cy="369332"/>
          </a:xfrm>
          <a:prstGeom prst="rect">
            <a:avLst/>
          </a:prstGeom>
          <a:noFill/>
        </p:spPr>
        <p:txBody>
          <a:bodyPr wrap="square" rtlCol="0">
            <a:spAutoFit/>
          </a:bodyPr>
          <a:lstStyle/>
          <a:p>
            <a:r>
              <a:rPr lang="en-US" dirty="0"/>
              <a:t>  Doxology</a:t>
            </a:r>
          </a:p>
        </p:txBody>
      </p:sp>
      <p:sp>
        <p:nvSpPr>
          <p:cNvPr id="140" name="TextBox 139"/>
          <p:cNvSpPr txBox="1"/>
          <p:nvPr/>
        </p:nvSpPr>
        <p:spPr>
          <a:xfrm>
            <a:off x="228600" y="5791200"/>
            <a:ext cx="968535" cy="646331"/>
          </a:xfrm>
          <a:prstGeom prst="rect">
            <a:avLst/>
          </a:prstGeom>
          <a:noFill/>
        </p:spPr>
        <p:txBody>
          <a:bodyPr wrap="square" rtlCol="0">
            <a:spAutoFit/>
          </a:bodyPr>
          <a:lstStyle/>
          <a:p>
            <a:r>
              <a:rPr lang="en-US" dirty="0"/>
              <a:t>Christ in</a:t>
            </a:r>
          </a:p>
          <a:p>
            <a:r>
              <a:rPr lang="en-US" dirty="0"/>
              <a:t>Psalms</a:t>
            </a:r>
          </a:p>
        </p:txBody>
      </p:sp>
      <p:sp>
        <p:nvSpPr>
          <p:cNvPr id="142" name="TextBox 141"/>
          <p:cNvSpPr txBox="1"/>
          <p:nvPr/>
        </p:nvSpPr>
        <p:spPr>
          <a:xfrm>
            <a:off x="1600200" y="4114800"/>
            <a:ext cx="930063" cy="369332"/>
          </a:xfrm>
          <a:prstGeom prst="rect">
            <a:avLst/>
          </a:prstGeom>
          <a:noFill/>
        </p:spPr>
        <p:txBody>
          <a:bodyPr wrap="square" rtlCol="0">
            <a:spAutoFit/>
          </a:bodyPr>
          <a:lstStyle/>
          <a:p>
            <a:r>
              <a:rPr lang="en-US" dirty="0"/>
              <a:t>Genesis</a:t>
            </a:r>
          </a:p>
        </p:txBody>
      </p:sp>
      <p:sp>
        <p:nvSpPr>
          <p:cNvPr id="143" name="TextBox 142"/>
          <p:cNvSpPr txBox="1"/>
          <p:nvPr/>
        </p:nvSpPr>
        <p:spPr>
          <a:xfrm>
            <a:off x="2971800" y="4114800"/>
            <a:ext cx="966187" cy="369332"/>
          </a:xfrm>
          <a:prstGeom prst="rect">
            <a:avLst/>
          </a:prstGeom>
          <a:noFill/>
        </p:spPr>
        <p:txBody>
          <a:bodyPr wrap="square" rtlCol="0">
            <a:spAutoFit/>
          </a:bodyPr>
          <a:lstStyle/>
          <a:p>
            <a:r>
              <a:rPr lang="en-US" dirty="0"/>
              <a:t>Exodus</a:t>
            </a:r>
          </a:p>
        </p:txBody>
      </p:sp>
      <p:sp>
        <p:nvSpPr>
          <p:cNvPr id="152" name="TextBox 151"/>
          <p:cNvSpPr txBox="1"/>
          <p:nvPr/>
        </p:nvSpPr>
        <p:spPr>
          <a:xfrm>
            <a:off x="4267200" y="4114800"/>
            <a:ext cx="1179091" cy="369332"/>
          </a:xfrm>
          <a:prstGeom prst="rect">
            <a:avLst/>
          </a:prstGeom>
          <a:noFill/>
        </p:spPr>
        <p:txBody>
          <a:bodyPr wrap="square" rtlCol="0">
            <a:spAutoFit/>
          </a:bodyPr>
          <a:lstStyle/>
          <a:p>
            <a:r>
              <a:rPr lang="en-US" dirty="0"/>
              <a:t>Leviticus</a:t>
            </a:r>
          </a:p>
        </p:txBody>
      </p:sp>
      <p:sp>
        <p:nvSpPr>
          <p:cNvPr id="154" name="TextBox 153"/>
          <p:cNvSpPr txBox="1"/>
          <p:nvPr/>
        </p:nvSpPr>
        <p:spPr>
          <a:xfrm>
            <a:off x="5715000" y="4114800"/>
            <a:ext cx="1140915" cy="369332"/>
          </a:xfrm>
          <a:prstGeom prst="rect">
            <a:avLst/>
          </a:prstGeom>
          <a:noFill/>
        </p:spPr>
        <p:txBody>
          <a:bodyPr wrap="square" rtlCol="0">
            <a:spAutoFit/>
          </a:bodyPr>
          <a:lstStyle/>
          <a:p>
            <a:r>
              <a:rPr lang="en-US" dirty="0"/>
              <a:t>Numbers</a:t>
            </a:r>
          </a:p>
        </p:txBody>
      </p:sp>
      <p:sp>
        <p:nvSpPr>
          <p:cNvPr id="156" name="TextBox 155"/>
          <p:cNvSpPr txBox="1"/>
          <p:nvPr/>
        </p:nvSpPr>
        <p:spPr>
          <a:xfrm>
            <a:off x="6781800" y="4114800"/>
            <a:ext cx="1975564" cy="369332"/>
          </a:xfrm>
          <a:prstGeom prst="rect">
            <a:avLst/>
          </a:prstGeom>
          <a:noFill/>
        </p:spPr>
        <p:txBody>
          <a:bodyPr wrap="square" rtlCol="0">
            <a:spAutoFit/>
          </a:bodyPr>
          <a:lstStyle/>
          <a:p>
            <a:r>
              <a:rPr lang="en-US" dirty="0"/>
              <a:t> Deuteronomy</a:t>
            </a:r>
          </a:p>
        </p:txBody>
      </p:sp>
      <p:sp>
        <p:nvSpPr>
          <p:cNvPr id="158" name="TextBox 157"/>
          <p:cNvSpPr txBox="1"/>
          <p:nvPr/>
        </p:nvSpPr>
        <p:spPr>
          <a:xfrm>
            <a:off x="1371600" y="4724400"/>
            <a:ext cx="1231888" cy="369332"/>
          </a:xfrm>
          <a:prstGeom prst="rect">
            <a:avLst/>
          </a:prstGeom>
          <a:noFill/>
        </p:spPr>
        <p:txBody>
          <a:bodyPr wrap="square" rtlCol="0">
            <a:spAutoFit/>
          </a:bodyPr>
          <a:lstStyle/>
          <a:p>
            <a:r>
              <a:rPr lang="en-US" dirty="0"/>
              <a:t>   Personal</a:t>
            </a:r>
          </a:p>
        </p:txBody>
      </p:sp>
      <p:sp>
        <p:nvSpPr>
          <p:cNvPr id="160" name="TextBox 159"/>
          <p:cNvSpPr txBox="1"/>
          <p:nvPr/>
        </p:nvSpPr>
        <p:spPr>
          <a:xfrm>
            <a:off x="2743200" y="4724400"/>
            <a:ext cx="1378723" cy="369332"/>
          </a:xfrm>
          <a:prstGeom prst="rect">
            <a:avLst/>
          </a:prstGeom>
          <a:noFill/>
        </p:spPr>
        <p:txBody>
          <a:bodyPr wrap="square" rtlCol="0">
            <a:spAutoFit/>
          </a:bodyPr>
          <a:lstStyle/>
          <a:p>
            <a:r>
              <a:rPr lang="en-US" dirty="0"/>
              <a:t>Devotional</a:t>
            </a:r>
          </a:p>
        </p:txBody>
      </p:sp>
      <p:sp>
        <p:nvSpPr>
          <p:cNvPr id="162" name="TextBox 161"/>
          <p:cNvSpPr txBox="1"/>
          <p:nvPr/>
        </p:nvSpPr>
        <p:spPr>
          <a:xfrm>
            <a:off x="4114800" y="4495800"/>
            <a:ext cx="1490484" cy="646331"/>
          </a:xfrm>
          <a:prstGeom prst="rect">
            <a:avLst/>
          </a:prstGeom>
          <a:noFill/>
        </p:spPr>
        <p:txBody>
          <a:bodyPr wrap="square" rtlCol="0">
            <a:spAutoFit/>
          </a:bodyPr>
          <a:lstStyle/>
          <a:p>
            <a:r>
              <a:rPr lang="en-US" dirty="0"/>
              <a:t> Liturgical,</a:t>
            </a:r>
          </a:p>
          <a:p>
            <a:r>
              <a:rPr lang="en-US" dirty="0"/>
              <a:t> Historical</a:t>
            </a:r>
          </a:p>
        </p:txBody>
      </p:sp>
      <p:sp>
        <p:nvSpPr>
          <p:cNvPr id="164" name="TextBox 163"/>
          <p:cNvSpPr txBox="1"/>
          <p:nvPr/>
        </p:nvSpPr>
        <p:spPr>
          <a:xfrm>
            <a:off x="5562600" y="4724400"/>
            <a:ext cx="1239671" cy="369332"/>
          </a:xfrm>
          <a:prstGeom prst="rect">
            <a:avLst/>
          </a:prstGeom>
          <a:noFill/>
        </p:spPr>
        <p:txBody>
          <a:bodyPr wrap="square" rtlCol="0">
            <a:spAutoFit/>
          </a:bodyPr>
          <a:lstStyle/>
          <a:p>
            <a:r>
              <a:rPr lang="en-US" dirty="0"/>
              <a:t>   General</a:t>
            </a:r>
          </a:p>
        </p:txBody>
      </p:sp>
      <p:sp>
        <p:nvSpPr>
          <p:cNvPr id="165" name="TextBox 164"/>
          <p:cNvSpPr txBox="1"/>
          <p:nvPr/>
        </p:nvSpPr>
        <p:spPr>
          <a:xfrm>
            <a:off x="6934200" y="4495800"/>
            <a:ext cx="1842516" cy="646331"/>
          </a:xfrm>
          <a:prstGeom prst="rect">
            <a:avLst/>
          </a:prstGeom>
          <a:noFill/>
        </p:spPr>
        <p:txBody>
          <a:bodyPr wrap="square" rtlCol="0">
            <a:spAutoFit/>
          </a:bodyPr>
          <a:lstStyle/>
          <a:p>
            <a:r>
              <a:rPr lang="en-US" dirty="0"/>
              <a:t>Prophetical, </a:t>
            </a:r>
          </a:p>
          <a:p>
            <a:r>
              <a:rPr lang="en-US" dirty="0"/>
              <a:t>    Natural</a:t>
            </a:r>
          </a:p>
        </p:txBody>
      </p:sp>
      <p:sp>
        <p:nvSpPr>
          <p:cNvPr id="167" name="TextBox 166"/>
          <p:cNvSpPr txBox="1"/>
          <p:nvPr/>
        </p:nvSpPr>
        <p:spPr>
          <a:xfrm>
            <a:off x="1295401" y="5334000"/>
            <a:ext cx="1371600" cy="369332"/>
          </a:xfrm>
          <a:prstGeom prst="rect">
            <a:avLst/>
          </a:prstGeom>
          <a:noFill/>
        </p:spPr>
        <p:txBody>
          <a:bodyPr wrap="square" rtlCol="0">
            <a:spAutoFit/>
          </a:bodyPr>
          <a:lstStyle/>
          <a:p>
            <a:r>
              <a:rPr lang="en-US" dirty="0"/>
              <a:t>  Psa. 41:13</a:t>
            </a:r>
          </a:p>
        </p:txBody>
      </p:sp>
      <p:sp>
        <p:nvSpPr>
          <p:cNvPr id="168" name="TextBox 167"/>
          <p:cNvSpPr txBox="1"/>
          <p:nvPr/>
        </p:nvSpPr>
        <p:spPr>
          <a:xfrm>
            <a:off x="2590800" y="5334000"/>
            <a:ext cx="1582920" cy="369332"/>
          </a:xfrm>
          <a:prstGeom prst="rect">
            <a:avLst/>
          </a:prstGeom>
          <a:noFill/>
        </p:spPr>
        <p:txBody>
          <a:bodyPr wrap="square" rtlCol="0">
            <a:spAutoFit/>
          </a:bodyPr>
          <a:lstStyle/>
          <a:p>
            <a:r>
              <a:rPr lang="en-US" dirty="0"/>
              <a:t> Psa. 72:18-19</a:t>
            </a:r>
          </a:p>
        </p:txBody>
      </p:sp>
      <p:sp>
        <p:nvSpPr>
          <p:cNvPr id="170" name="TextBox 169"/>
          <p:cNvSpPr txBox="1"/>
          <p:nvPr/>
        </p:nvSpPr>
        <p:spPr>
          <a:xfrm>
            <a:off x="4191000" y="5334000"/>
            <a:ext cx="1436612" cy="369332"/>
          </a:xfrm>
          <a:prstGeom prst="rect">
            <a:avLst/>
          </a:prstGeom>
          <a:noFill/>
        </p:spPr>
        <p:txBody>
          <a:bodyPr wrap="square" rtlCol="0">
            <a:spAutoFit/>
          </a:bodyPr>
          <a:lstStyle/>
          <a:p>
            <a:r>
              <a:rPr lang="en-US" dirty="0"/>
              <a:t>Psa. 89:52</a:t>
            </a:r>
          </a:p>
        </p:txBody>
      </p:sp>
      <p:sp>
        <p:nvSpPr>
          <p:cNvPr id="173" name="TextBox 172"/>
          <p:cNvSpPr txBox="1"/>
          <p:nvPr/>
        </p:nvSpPr>
        <p:spPr>
          <a:xfrm>
            <a:off x="5562600" y="5334000"/>
            <a:ext cx="1501705" cy="369332"/>
          </a:xfrm>
          <a:prstGeom prst="rect">
            <a:avLst/>
          </a:prstGeom>
          <a:noFill/>
        </p:spPr>
        <p:txBody>
          <a:bodyPr wrap="square" rtlCol="0">
            <a:spAutoFit/>
          </a:bodyPr>
          <a:lstStyle/>
          <a:p>
            <a:r>
              <a:rPr lang="en-US" dirty="0"/>
              <a:t>Psa. 106:48</a:t>
            </a:r>
          </a:p>
        </p:txBody>
      </p:sp>
      <p:sp>
        <p:nvSpPr>
          <p:cNvPr id="175" name="TextBox 174"/>
          <p:cNvSpPr txBox="1"/>
          <p:nvPr/>
        </p:nvSpPr>
        <p:spPr>
          <a:xfrm>
            <a:off x="7086600" y="5334000"/>
            <a:ext cx="1035437" cy="369332"/>
          </a:xfrm>
          <a:prstGeom prst="rect">
            <a:avLst/>
          </a:prstGeom>
          <a:noFill/>
        </p:spPr>
        <p:txBody>
          <a:bodyPr wrap="square" rtlCol="0">
            <a:spAutoFit/>
          </a:bodyPr>
          <a:lstStyle/>
          <a:p>
            <a:r>
              <a:rPr lang="en-US" dirty="0"/>
              <a:t>Psa. 150</a:t>
            </a:r>
          </a:p>
        </p:txBody>
      </p:sp>
      <p:sp>
        <p:nvSpPr>
          <p:cNvPr id="182" name="TextBox 181"/>
          <p:cNvSpPr txBox="1"/>
          <p:nvPr/>
        </p:nvSpPr>
        <p:spPr>
          <a:xfrm>
            <a:off x="1371600" y="5715000"/>
            <a:ext cx="7010400" cy="584775"/>
          </a:xfrm>
          <a:prstGeom prst="rect">
            <a:avLst/>
          </a:prstGeom>
          <a:noFill/>
        </p:spPr>
        <p:txBody>
          <a:bodyPr wrap="square" rtlCol="0">
            <a:spAutoFit/>
          </a:bodyPr>
          <a:lstStyle/>
          <a:p>
            <a:r>
              <a:rPr lang="en-US" sz="1600" dirty="0"/>
              <a:t>Jesus Christ is anticipated, portrayed, and prophesied in such images as the coming King, the Redeemer, the loving Shepherd and the righteous Sufferer </a:t>
            </a:r>
          </a:p>
        </p:txBody>
      </p:sp>
      <p:sp>
        <p:nvSpPr>
          <p:cNvPr id="183" name="TextBox 182"/>
          <p:cNvSpPr txBox="1"/>
          <p:nvPr/>
        </p:nvSpPr>
        <p:spPr>
          <a:xfrm>
            <a:off x="1524000" y="2286000"/>
            <a:ext cx="1616378" cy="338554"/>
          </a:xfrm>
          <a:prstGeom prst="rect">
            <a:avLst/>
          </a:prstGeom>
          <a:noFill/>
        </p:spPr>
        <p:txBody>
          <a:bodyPr wrap="square" rtlCol="0">
            <a:spAutoFit/>
          </a:bodyPr>
          <a:lstStyle/>
          <a:p>
            <a:r>
              <a:rPr lang="en-US" sz="1600" dirty="0"/>
              <a:t>HUMANITY</a:t>
            </a:r>
          </a:p>
        </p:txBody>
      </p:sp>
      <p:sp>
        <p:nvSpPr>
          <p:cNvPr id="191" name="TextBox 190"/>
          <p:cNvSpPr txBox="1"/>
          <p:nvPr/>
        </p:nvSpPr>
        <p:spPr>
          <a:xfrm>
            <a:off x="2743200" y="2286000"/>
            <a:ext cx="1995545" cy="338554"/>
          </a:xfrm>
          <a:prstGeom prst="rect">
            <a:avLst/>
          </a:prstGeom>
          <a:noFill/>
        </p:spPr>
        <p:txBody>
          <a:bodyPr wrap="square" rtlCol="0">
            <a:spAutoFit/>
          </a:bodyPr>
          <a:lstStyle/>
          <a:p>
            <a:r>
              <a:rPr lang="en-US" sz="1600" dirty="0"/>
              <a:t> DELIVERANCE</a:t>
            </a:r>
          </a:p>
        </p:txBody>
      </p:sp>
      <p:sp>
        <p:nvSpPr>
          <p:cNvPr id="192" name="TextBox 191"/>
          <p:cNvSpPr txBox="1"/>
          <p:nvPr/>
        </p:nvSpPr>
        <p:spPr>
          <a:xfrm>
            <a:off x="4267200" y="2286000"/>
            <a:ext cx="1316386" cy="338554"/>
          </a:xfrm>
          <a:prstGeom prst="rect">
            <a:avLst/>
          </a:prstGeom>
          <a:noFill/>
        </p:spPr>
        <p:txBody>
          <a:bodyPr wrap="square" rtlCol="0">
            <a:spAutoFit/>
          </a:bodyPr>
          <a:lstStyle/>
          <a:p>
            <a:r>
              <a:rPr lang="en-US" sz="1600" dirty="0"/>
              <a:t>SANCTUARY</a:t>
            </a:r>
          </a:p>
        </p:txBody>
      </p:sp>
      <p:sp>
        <p:nvSpPr>
          <p:cNvPr id="193" name="TextBox 192"/>
          <p:cNvSpPr txBox="1"/>
          <p:nvPr/>
        </p:nvSpPr>
        <p:spPr>
          <a:xfrm>
            <a:off x="5562600" y="2286000"/>
            <a:ext cx="1884374" cy="338554"/>
          </a:xfrm>
          <a:prstGeom prst="rect">
            <a:avLst/>
          </a:prstGeom>
          <a:noFill/>
        </p:spPr>
        <p:txBody>
          <a:bodyPr wrap="square" rtlCol="0">
            <a:spAutoFit/>
          </a:bodyPr>
          <a:lstStyle/>
          <a:p>
            <a:r>
              <a:rPr lang="en-US" sz="1600" dirty="0"/>
              <a:t>REIGN OF GOD</a:t>
            </a:r>
          </a:p>
        </p:txBody>
      </p:sp>
      <p:sp>
        <p:nvSpPr>
          <p:cNvPr id="194" name="TextBox 193"/>
          <p:cNvSpPr txBox="1"/>
          <p:nvPr/>
        </p:nvSpPr>
        <p:spPr>
          <a:xfrm>
            <a:off x="6858000" y="2286000"/>
            <a:ext cx="1981976" cy="338554"/>
          </a:xfrm>
          <a:prstGeom prst="rect">
            <a:avLst/>
          </a:prstGeom>
          <a:noFill/>
        </p:spPr>
        <p:txBody>
          <a:bodyPr wrap="square" rtlCol="0">
            <a:spAutoFit/>
          </a:bodyPr>
          <a:lstStyle/>
          <a:p>
            <a:r>
              <a:rPr lang="en-US" sz="1600" dirty="0"/>
              <a:t>   WORD OF GOD</a:t>
            </a:r>
          </a:p>
        </p:txBody>
      </p:sp>
      <p:sp>
        <p:nvSpPr>
          <p:cNvPr id="4" name="TextBox 3"/>
          <p:cNvSpPr txBox="1"/>
          <p:nvPr/>
        </p:nvSpPr>
        <p:spPr>
          <a:xfrm>
            <a:off x="-31792" y="1524000"/>
            <a:ext cx="1041974" cy="646331"/>
          </a:xfrm>
          <a:prstGeom prst="rect">
            <a:avLst/>
          </a:prstGeom>
          <a:noFill/>
        </p:spPr>
        <p:txBody>
          <a:bodyPr wrap="square" rtlCol="0">
            <a:spAutoFit/>
          </a:bodyPr>
          <a:lstStyle/>
          <a:p>
            <a:r>
              <a:rPr lang="en-US" dirty="0">
                <a:latin typeface="Abadi MT Condensed Extra Bold" charset="0"/>
                <a:ea typeface="Abadi MT Condensed Extra Bold" charset="0"/>
                <a:cs typeface="Abadi MT Condensed Extra Bold" charset="0"/>
              </a:rPr>
              <a:t>A vertical </a:t>
            </a:r>
          </a:p>
          <a:p>
            <a:r>
              <a:rPr lang="en-US" dirty="0">
                <a:latin typeface="Abadi MT Condensed Extra Bold" charset="0"/>
                <a:ea typeface="Abadi MT Condensed Extra Bold" charset="0"/>
                <a:cs typeface="Abadi MT Condensed Extra Bold" charset="0"/>
              </a:rPr>
              <a:t>emphasis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98FAC-F211-AD43-B964-7C9CEBCCEC47}"/>
              </a:ext>
            </a:extLst>
          </p:cNvPr>
          <p:cNvSpPr>
            <a:spLocks noGrp="1"/>
          </p:cNvSpPr>
          <p:nvPr>
            <p:ph type="title"/>
          </p:nvPr>
        </p:nvSpPr>
        <p:spPr/>
        <p:txBody>
          <a:bodyPr/>
          <a:lstStyle/>
          <a:p>
            <a:r>
              <a:rPr lang="en-US" dirty="0"/>
              <a:t>The Divine Name of God</a:t>
            </a:r>
          </a:p>
        </p:txBody>
      </p:sp>
      <p:sp>
        <p:nvSpPr>
          <p:cNvPr id="3" name="Content Placeholder 2">
            <a:extLst>
              <a:ext uri="{FF2B5EF4-FFF2-40B4-BE49-F238E27FC236}">
                <a16:creationId xmlns:a16="http://schemas.microsoft.com/office/drawing/2014/main" id="{27269361-C425-7841-AAC3-00C579C36F67}"/>
              </a:ext>
            </a:extLst>
          </p:cNvPr>
          <p:cNvSpPr>
            <a:spLocks noGrp="1"/>
          </p:cNvSpPr>
          <p:nvPr>
            <p:ph idx="1"/>
          </p:nvPr>
        </p:nvSpPr>
        <p:spPr>
          <a:xfrm>
            <a:off x="228600" y="1524000"/>
            <a:ext cx="8458200" cy="5178551"/>
          </a:xfrm>
        </p:spPr>
        <p:txBody>
          <a:bodyPr>
            <a:normAutofit/>
          </a:bodyPr>
          <a:lstStyle/>
          <a:p>
            <a:r>
              <a:rPr lang="en-US" sz="2400" dirty="0"/>
              <a:t>The greeting name in this book is Jehovah.  It occurs in every psalm at least twice.  It appears some 16 times in chapter 29.  </a:t>
            </a:r>
          </a:p>
          <a:p>
            <a:r>
              <a:rPr lang="en-US" sz="2400" dirty="0"/>
              <a:t>“God” is found 18 times in the singular, 50 times in the plural (a total of 68).  From 13 psalms it is absent altogether.  The general title “Lord” (Adonai or </a:t>
            </a:r>
            <a:r>
              <a:rPr lang="en-US" sz="2400" dirty="0" err="1"/>
              <a:t>Adonay</a:t>
            </a:r>
            <a:r>
              <a:rPr lang="en-US" sz="2400" dirty="0"/>
              <a:t>) only occurs 14 times in all, and these are all in eight psalms.”*</a:t>
            </a:r>
          </a:p>
          <a:p>
            <a:r>
              <a:rPr lang="en-US" sz="2400" dirty="0"/>
              <a:t>The dominant thought in this book is that of God as Jehovah, the Helper of His people.  The psalms are are songs of varying emotion, and differing condition, but all express themselves in harmony with this note.  </a:t>
            </a:r>
          </a:p>
          <a:p>
            <a:pPr marL="118872" indent="0">
              <a:buNone/>
            </a:pPr>
            <a:br>
              <a:rPr lang="en-US" sz="2800" dirty="0"/>
            </a:br>
            <a:br>
              <a:rPr lang="en-US" sz="2800" dirty="0"/>
            </a:br>
            <a:r>
              <a:rPr lang="en-US" sz="1800" dirty="0"/>
              <a:t>*From </a:t>
            </a:r>
            <a:r>
              <a:rPr lang="en-US" sz="1800" b="1" dirty="0"/>
              <a:t>Notes on Psalms</a:t>
            </a:r>
            <a:r>
              <a:rPr lang="en-US" sz="1800" dirty="0"/>
              <a:t>, G. Campbell Morgan, </a:t>
            </a:r>
            <a:r>
              <a:rPr lang="en-US" sz="1800" i="1" dirty="0"/>
              <a:t>page 14</a:t>
            </a:r>
            <a:endParaRPr lang="en-US" sz="2800" dirty="0"/>
          </a:p>
          <a:p>
            <a:endParaRPr lang="en-US" sz="2800" dirty="0"/>
          </a:p>
          <a:p>
            <a:endParaRPr lang="en-US" dirty="0"/>
          </a:p>
          <a:p>
            <a:endParaRPr lang="en-US" dirty="0"/>
          </a:p>
          <a:p>
            <a:endParaRPr lang="en-US" dirty="0"/>
          </a:p>
        </p:txBody>
      </p:sp>
    </p:spTree>
    <p:extLst>
      <p:ext uri="{BB962C8B-B14F-4D97-AF65-F5344CB8AC3E}">
        <p14:creationId xmlns:p14="http://schemas.microsoft.com/office/powerpoint/2010/main" val="2420105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Information</a:t>
            </a:r>
          </a:p>
        </p:txBody>
      </p:sp>
      <p:sp>
        <p:nvSpPr>
          <p:cNvPr id="3" name="Content Placeholder 2"/>
          <p:cNvSpPr>
            <a:spLocks noGrp="1"/>
          </p:cNvSpPr>
          <p:nvPr>
            <p:ph idx="1"/>
          </p:nvPr>
        </p:nvSpPr>
        <p:spPr>
          <a:xfrm>
            <a:off x="228600" y="1408176"/>
            <a:ext cx="8915400" cy="5294376"/>
          </a:xfrm>
        </p:spPr>
        <p:txBody>
          <a:bodyPr>
            <a:noAutofit/>
          </a:bodyPr>
          <a:lstStyle/>
          <a:p>
            <a:r>
              <a:rPr lang="en-US" sz="2200" b="1" dirty="0"/>
              <a:t>Half of the Psalms (73) are ascribed to David.</a:t>
            </a:r>
          </a:p>
          <a:p>
            <a:pPr lvl="1"/>
            <a:r>
              <a:rPr lang="en-US" sz="1800" dirty="0"/>
              <a:t>Acts 4:25-26 also credits him with Psalm 2.</a:t>
            </a:r>
          </a:p>
          <a:p>
            <a:pPr lvl="1"/>
            <a:r>
              <a:rPr lang="en-US" sz="1800" dirty="0"/>
              <a:t>Hebrews 4:7 also credits him with Psalm 95.</a:t>
            </a:r>
          </a:p>
          <a:p>
            <a:pPr lvl="1"/>
            <a:r>
              <a:rPr lang="en-US" sz="1800" dirty="0"/>
              <a:t>Remember he was called </a:t>
            </a:r>
            <a:r>
              <a:rPr lang="en-US" sz="2000" dirty="0"/>
              <a:t>the “sweet psalmist of Israel” (2 Sam. 23:1).  </a:t>
            </a:r>
          </a:p>
          <a:p>
            <a:r>
              <a:rPr lang="en-US" sz="2200" b="1" dirty="0"/>
              <a:t>Solomon wrote two Psalms (72; 127).</a:t>
            </a:r>
          </a:p>
          <a:p>
            <a:r>
              <a:rPr lang="en-US" sz="2200" b="1" dirty="0"/>
              <a:t>Twelve are ascribed to Asaph (50; 73-83).  </a:t>
            </a:r>
          </a:p>
          <a:p>
            <a:pPr lvl="1">
              <a:buFont typeface="Arial" panose="020B0604020202020204" pitchFamily="34" charset="0"/>
              <a:buChar char="•"/>
            </a:pPr>
            <a:r>
              <a:rPr lang="en-US" sz="1800" dirty="0"/>
              <a:t>Asaph was a prominent Levite singer and seer in David’s court and was the son of </a:t>
            </a:r>
            <a:r>
              <a:rPr lang="en-US" sz="1800" dirty="0" err="1"/>
              <a:t>Berachiah</a:t>
            </a:r>
            <a:r>
              <a:rPr lang="en-US" sz="1800" dirty="0"/>
              <a:t> of the tribe of Levi (1Chr 6:39, 1Chr 15:17, 1Chr 15:19; 1Chr 16:4-7; 2Chr 29:30). </a:t>
            </a:r>
          </a:p>
          <a:p>
            <a:r>
              <a:rPr lang="en-US" sz="2200" b="1" dirty="0"/>
              <a:t>Eleven come from the sons of Korah (42; 44-49).</a:t>
            </a:r>
          </a:p>
          <a:p>
            <a:pPr lvl="1">
              <a:buFont typeface="Arial" panose="020B0604020202020204" pitchFamily="34" charset="0"/>
              <a:buChar char="•"/>
            </a:pPr>
            <a:r>
              <a:rPr lang="en-US" sz="1800" dirty="0"/>
              <a:t>The </a:t>
            </a:r>
            <a:r>
              <a:rPr lang="en-US" sz="1800" dirty="0" err="1"/>
              <a:t>Korahites</a:t>
            </a:r>
            <a:r>
              <a:rPr lang="en-US" sz="1800" dirty="0"/>
              <a:t> became doorkeepers and custodians of the tabernacle and during the time of King David, became the leaders in choral and orchestral music in the tabernacle. (1 Chr. 9:19-21; 1 Chr. Chapter 2</a:t>
            </a:r>
            <a:r>
              <a:rPr lang="en-US" sz="2000" dirty="0"/>
              <a:t>)</a:t>
            </a:r>
          </a:p>
          <a:p>
            <a:r>
              <a:rPr lang="en-US" sz="2200" b="1" dirty="0"/>
              <a:t>Fifty (+) are anonymous.  </a:t>
            </a:r>
          </a:p>
          <a:p>
            <a:r>
              <a:rPr lang="en-US" sz="2200" b="1" dirty="0"/>
              <a:t>The Psalms range from the Exodus to pos</a:t>
            </a:r>
            <a:r>
              <a:rPr lang="en-US" sz="2400" b="1" dirty="0"/>
              <a:t>t-exilic period.  Chapter 118 is the middle of the Bible.         </a:t>
            </a:r>
          </a:p>
        </p:txBody>
      </p:sp>
    </p:spTree>
    <p:extLst>
      <p:ext uri="{BB962C8B-B14F-4D97-AF65-F5344CB8AC3E}">
        <p14:creationId xmlns:p14="http://schemas.microsoft.com/office/powerpoint/2010/main" val="3504952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5414A-775A-ED43-9BE6-1FC1B9C91634}"/>
              </a:ext>
            </a:extLst>
          </p:cNvPr>
          <p:cNvSpPr>
            <a:spLocks noGrp="1"/>
          </p:cNvSpPr>
          <p:nvPr>
            <p:ph type="title"/>
          </p:nvPr>
        </p:nvSpPr>
        <p:spPr/>
        <p:txBody>
          <a:bodyPr>
            <a:normAutofit fontScale="90000"/>
          </a:bodyPr>
          <a:lstStyle/>
          <a:p>
            <a:r>
              <a:rPr lang="en-US" dirty="0"/>
              <a:t>What is an acrostic Psalm?</a:t>
            </a:r>
            <a:br>
              <a:rPr lang="en-US" dirty="0"/>
            </a:br>
            <a:endParaRPr lang="en-US" dirty="0"/>
          </a:p>
        </p:txBody>
      </p:sp>
      <p:sp>
        <p:nvSpPr>
          <p:cNvPr id="3" name="Content Placeholder 2">
            <a:extLst>
              <a:ext uri="{FF2B5EF4-FFF2-40B4-BE49-F238E27FC236}">
                <a16:creationId xmlns:a16="http://schemas.microsoft.com/office/drawing/2014/main" id="{6901114A-FD95-6540-99AD-4D46C0B997BA}"/>
              </a:ext>
            </a:extLst>
          </p:cNvPr>
          <p:cNvSpPr>
            <a:spLocks noGrp="1"/>
          </p:cNvSpPr>
          <p:nvPr>
            <p:ph idx="1"/>
          </p:nvPr>
        </p:nvSpPr>
        <p:spPr>
          <a:xfrm>
            <a:off x="152400" y="1676400"/>
            <a:ext cx="8839200" cy="4724401"/>
          </a:xfrm>
        </p:spPr>
        <p:txBody>
          <a:bodyPr>
            <a:normAutofit fontScale="62500" lnSpcReduction="20000"/>
          </a:bodyPr>
          <a:lstStyle/>
          <a:p>
            <a:r>
              <a:rPr lang="en-US" dirty="0"/>
              <a:t>An acrostic is a poem in which the initial letters of each successive line form a word, phrase, or pattern. The acrostic Psalms tend to use the twenty-two letters with a few slight variations, of the Hebrew alphabet - the first word of the first verse beginning with </a:t>
            </a:r>
            <a:r>
              <a:rPr lang="en-US" i="1" dirty="0"/>
              <a:t>aleph</a:t>
            </a:r>
            <a:r>
              <a:rPr lang="en-US" dirty="0"/>
              <a:t>, the first word of the second verse beginning with bet, and so on.</a:t>
            </a:r>
          </a:p>
          <a:p>
            <a:endParaRPr lang="en-US" dirty="0"/>
          </a:p>
          <a:p>
            <a:r>
              <a:rPr lang="en-US" dirty="0"/>
              <a:t>There are numerous clear instances in the Old Testament: Psalms 25; 34; 37; 111; 112; 119; 145; Proverbs 31:10-31; Lamentations 1-4. (Some count Psalms 9 and 10).</a:t>
            </a:r>
          </a:p>
          <a:p>
            <a:endParaRPr lang="en-US" dirty="0"/>
          </a:p>
          <a:p>
            <a:r>
              <a:rPr lang="en-US" dirty="0"/>
              <a:t>Psalm 119 is the most complete acrostic psalm. It is the longest chapter of the Bible. It is divided into 22 sections, each titled after a letter of the 22 letters of the Hebrew alphabet. Each of these sections has eight verses:</a:t>
            </a:r>
          </a:p>
          <a:p>
            <a:endParaRPr lang="en-US" dirty="0"/>
          </a:p>
          <a:p>
            <a:r>
              <a:rPr lang="en-US" dirty="0"/>
              <a:t>The acrostic may have been a mnemonic device designed to assist the young in learning the psalms. That is probably why many Old Testament passages are poetry rather than prose. Poetry is easier than prose to memorize. </a:t>
            </a:r>
          </a:p>
          <a:p>
            <a:endParaRPr lang="en-US" dirty="0"/>
          </a:p>
          <a:p>
            <a:endParaRPr lang="en-US" dirty="0"/>
          </a:p>
        </p:txBody>
      </p:sp>
    </p:spTree>
    <p:extLst>
      <p:ext uri="{BB962C8B-B14F-4D97-AF65-F5344CB8AC3E}">
        <p14:creationId xmlns:p14="http://schemas.microsoft.com/office/powerpoint/2010/main" val="1954099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151EF-2776-374B-B52C-98B5861A5CD0}"/>
              </a:ext>
            </a:extLst>
          </p:cNvPr>
          <p:cNvSpPr>
            <a:spLocks noGrp="1"/>
          </p:cNvSpPr>
          <p:nvPr>
            <p:ph type="title" idx="4294967295"/>
          </p:nvPr>
        </p:nvSpPr>
        <p:spPr>
          <a:xfrm>
            <a:off x="304800" y="152401"/>
            <a:ext cx="8686800" cy="762000"/>
          </a:xfrm>
          <a:solidFill>
            <a:schemeClr val="tx1"/>
          </a:solidFill>
        </p:spPr>
        <p:txBody>
          <a:bodyPr>
            <a:normAutofit/>
          </a:bodyPr>
          <a:lstStyle/>
          <a:p>
            <a:r>
              <a:rPr lang="en-US" sz="3200" dirty="0"/>
              <a:t>Psalms 119 acrostic arrangement</a:t>
            </a:r>
          </a:p>
        </p:txBody>
      </p:sp>
      <p:sp>
        <p:nvSpPr>
          <p:cNvPr id="3" name="Content Placeholder 2">
            <a:extLst>
              <a:ext uri="{FF2B5EF4-FFF2-40B4-BE49-F238E27FC236}">
                <a16:creationId xmlns:a16="http://schemas.microsoft.com/office/drawing/2014/main" id="{E6DCCC2A-BB08-2048-822E-6850C31564D4}"/>
              </a:ext>
            </a:extLst>
          </p:cNvPr>
          <p:cNvSpPr>
            <a:spLocks noGrp="1"/>
          </p:cNvSpPr>
          <p:nvPr>
            <p:ph idx="4294967295"/>
          </p:nvPr>
        </p:nvSpPr>
        <p:spPr>
          <a:xfrm>
            <a:off x="609600" y="914401"/>
            <a:ext cx="8382000" cy="5943599"/>
          </a:xfrm>
        </p:spPr>
        <p:txBody>
          <a:bodyPr>
            <a:normAutofit fontScale="62500" lnSpcReduction="20000"/>
          </a:bodyPr>
          <a:lstStyle/>
          <a:p>
            <a:pPr marL="118872" indent="0">
              <a:buNone/>
            </a:pPr>
            <a:r>
              <a:rPr lang="en-US" dirty="0"/>
              <a:t>1. </a:t>
            </a:r>
            <a:r>
              <a:rPr lang="en-US" i="1" dirty="0"/>
              <a:t>Aleph </a:t>
            </a:r>
            <a:r>
              <a:rPr lang="en-US" dirty="0"/>
              <a:t>(Psalm 119:1-8) </a:t>
            </a:r>
          </a:p>
          <a:p>
            <a:pPr marL="118872" indent="0">
              <a:buNone/>
            </a:pPr>
            <a:r>
              <a:rPr lang="en-US" dirty="0"/>
              <a:t>2. </a:t>
            </a:r>
            <a:r>
              <a:rPr lang="en-US" i="1" dirty="0"/>
              <a:t>Beth </a:t>
            </a:r>
            <a:r>
              <a:rPr lang="en-US" dirty="0"/>
              <a:t>(Psalm 119:9-16)</a:t>
            </a:r>
          </a:p>
          <a:p>
            <a:pPr marL="118872" indent="0">
              <a:buNone/>
            </a:pPr>
            <a:r>
              <a:rPr lang="en-US" dirty="0"/>
              <a:t>3. </a:t>
            </a:r>
            <a:r>
              <a:rPr lang="en-US" i="1" dirty="0"/>
              <a:t>Gimel</a:t>
            </a:r>
            <a:r>
              <a:rPr lang="en-US" dirty="0"/>
              <a:t> (Psalm 119:17-24)</a:t>
            </a:r>
          </a:p>
          <a:p>
            <a:pPr marL="118872" indent="0">
              <a:buNone/>
            </a:pPr>
            <a:r>
              <a:rPr lang="en-US" dirty="0"/>
              <a:t>4. Daleth (Psalm 119:25-32)</a:t>
            </a:r>
          </a:p>
          <a:p>
            <a:pPr marL="118872" indent="0">
              <a:buNone/>
            </a:pPr>
            <a:r>
              <a:rPr lang="en-US" dirty="0"/>
              <a:t>5. </a:t>
            </a:r>
            <a:r>
              <a:rPr lang="en-US" i="1" dirty="0"/>
              <a:t>He</a:t>
            </a:r>
            <a:r>
              <a:rPr lang="en-US" dirty="0"/>
              <a:t> (Psalm 119:33-40)</a:t>
            </a:r>
          </a:p>
          <a:p>
            <a:pPr marL="118872" indent="0">
              <a:buNone/>
            </a:pPr>
            <a:r>
              <a:rPr lang="en-US" dirty="0"/>
              <a:t>6. </a:t>
            </a:r>
            <a:r>
              <a:rPr lang="en-US" i="1" dirty="0"/>
              <a:t>Waw </a:t>
            </a:r>
            <a:r>
              <a:rPr lang="en-US" dirty="0"/>
              <a:t>(Psalm 119:41-48)</a:t>
            </a:r>
          </a:p>
          <a:p>
            <a:pPr marL="118872" indent="0">
              <a:buNone/>
            </a:pPr>
            <a:r>
              <a:rPr lang="en-US" dirty="0"/>
              <a:t>7. </a:t>
            </a:r>
            <a:r>
              <a:rPr lang="en-US" i="1" dirty="0"/>
              <a:t>Zayin</a:t>
            </a:r>
            <a:r>
              <a:rPr lang="en-US" dirty="0"/>
              <a:t> (Psalm 119:49-56)</a:t>
            </a:r>
          </a:p>
          <a:p>
            <a:pPr marL="118872" indent="0">
              <a:buNone/>
            </a:pPr>
            <a:r>
              <a:rPr lang="en-US" dirty="0"/>
              <a:t>8. </a:t>
            </a:r>
            <a:r>
              <a:rPr lang="en-US" i="1" dirty="0" err="1"/>
              <a:t>Heth</a:t>
            </a:r>
            <a:r>
              <a:rPr lang="en-US" dirty="0"/>
              <a:t> (Psalm 119:57-64)</a:t>
            </a:r>
          </a:p>
          <a:p>
            <a:pPr marL="118872" indent="0">
              <a:buNone/>
            </a:pPr>
            <a:r>
              <a:rPr lang="en-US" dirty="0"/>
              <a:t>9. </a:t>
            </a:r>
            <a:r>
              <a:rPr lang="en-US" i="1" dirty="0" err="1"/>
              <a:t>Teth</a:t>
            </a:r>
            <a:r>
              <a:rPr lang="en-US" dirty="0"/>
              <a:t> (Psalm 119:65-72)</a:t>
            </a:r>
          </a:p>
          <a:p>
            <a:pPr marL="118872" indent="0">
              <a:buNone/>
            </a:pPr>
            <a:r>
              <a:rPr lang="en-US" dirty="0"/>
              <a:t>10. </a:t>
            </a:r>
            <a:r>
              <a:rPr lang="en-US" i="1" dirty="0" err="1"/>
              <a:t>Yodh</a:t>
            </a:r>
            <a:r>
              <a:rPr lang="en-US" dirty="0"/>
              <a:t> (Psalm 119:73-80)</a:t>
            </a:r>
          </a:p>
          <a:p>
            <a:pPr marL="118872" indent="0">
              <a:buNone/>
            </a:pPr>
            <a:r>
              <a:rPr lang="en-US" dirty="0"/>
              <a:t>11. </a:t>
            </a:r>
            <a:r>
              <a:rPr lang="en-US" i="1" dirty="0"/>
              <a:t>Kaph</a:t>
            </a:r>
            <a:r>
              <a:rPr lang="en-US" dirty="0"/>
              <a:t> (Psalm 119:81-88)</a:t>
            </a:r>
          </a:p>
          <a:p>
            <a:pPr marL="118872" indent="0">
              <a:buNone/>
            </a:pPr>
            <a:r>
              <a:rPr lang="en-US" dirty="0"/>
              <a:t>12. </a:t>
            </a:r>
            <a:r>
              <a:rPr lang="en-US" i="1" dirty="0" err="1"/>
              <a:t>Lamedh</a:t>
            </a:r>
            <a:r>
              <a:rPr lang="en-US" dirty="0"/>
              <a:t> (Psalm 119:89-96)</a:t>
            </a:r>
          </a:p>
          <a:p>
            <a:pPr marL="118872" indent="0">
              <a:buNone/>
            </a:pPr>
            <a:r>
              <a:rPr lang="en-US" dirty="0"/>
              <a:t>13. </a:t>
            </a:r>
            <a:r>
              <a:rPr lang="en-US" i="1" dirty="0"/>
              <a:t>Mem</a:t>
            </a:r>
            <a:r>
              <a:rPr lang="en-US" dirty="0"/>
              <a:t> (Psalm 119:97-104)</a:t>
            </a:r>
          </a:p>
          <a:p>
            <a:pPr marL="118872" indent="0">
              <a:buNone/>
            </a:pPr>
            <a:r>
              <a:rPr lang="en-US" dirty="0"/>
              <a:t>14. </a:t>
            </a:r>
            <a:r>
              <a:rPr lang="en-US" i="1" dirty="0"/>
              <a:t>Nun</a:t>
            </a:r>
            <a:r>
              <a:rPr lang="en-US" dirty="0"/>
              <a:t> (Psalm 119:105-112)</a:t>
            </a:r>
          </a:p>
          <a:p>
            <a:pPr marL="118872" indent="0">
              <a:buNone/>
            </a:pPr>
            <a:r>
              <a:rPr lang="en-US" dirty="0"/>
              <a:t>15. </a:t>
            </a:r>
            <a:r>
              <a:rPr lang="en-US" i="1" dirty="0"/>
              <a:t>Samekh</a:t>
            </a:r>
            <a:r>
              <a:rPr lang="en-US" dirty="0"/>
              <a:t> (Psalm 119:113-120)</a:t>
            </a:r>
          </a:p>
          <a:p>
            <a:pPr marL="118872" indent="0">
              <a:buNone/>
            </a:pPr>
            <a:r>
              <a:rPr lang="en-US" dirty="0"/>
              <a:t>16. </a:t>
            </a:r>
            <a:r>
              <a:rPr lang="en-US" i="1" dirty="0"/>
              <a:t>Ayin </a:t>
            </a:r>
            <a:r>
              <a:rPr lang="en-US" dirty="0"/>
              <a:t>(Psalm 119:121-128)</a:t>
            </a:r>
          </a:p>
          <a:p>
            <a:pPr marL="118872" indent="0">
              <a:buNone/>
            </a:pPr>
            <a:r>
              <a:rPr lang="en-US" dirty="0"/>
              <a:t>17. </a:t>
            </a:r>
            <a:r>
              <a:rPr lang="en-US" i="1" dirty="0"/>
              <a:t>Pe</a:t>
            </a:r>
            <a:r>
              <a:rPr lang="en-US" dirty="0"/>
              <a:t> (Psalm 119:129-136)</a:t>
            </a:r>
          </a:p>
          <a:p>
            <a:pPr marL="118872" indent="0">
              <a:buNone/>
            </a:pPr>
            <a:r>
              <a:rPr lang="en-US" dirty="0"/>
              <a:t>18. </a:t>
            </a:r>
            <a:r>
              <a:rPr lang="en-US" i="1" dirty="0" err="1"/>
              <a:t>Tsadhe</a:t>
            </a:r>
            <a:r>
              <a:rPr lang="en-US" dirty="0"/>
              <a:t> (Psalm 119:137-144)</a:t>
            </a:r>
          </a:p>
          <a:p>
            <a:pPr marL="118872" indent="0">
              <a:buNone/>
            </a:pPr>
            <a:r>
              <a:rPr lang="en-US" dirty="0"/>
              <a:t>19. </a:t>
            </a:r>
            <a:r>
              <a:rPr lang="en-US" i="1" dirty="0"/>
              <a:t>Qoph</a:t>
            </a:r>
            <a:r>
              <a:rPr lang="en-US" dirty="0"/>
              <a:t> (Psalm 119:145-152)</a:t>
            </a:r>
          </a:p>
          <a:p>
            <a:pPr marL="118872" indent="0">
              <a:buNone/>
            </a:pPr>
            <a:r>
              <a:rPr lang="en-US" dirty="0"/>
              <a:t>20. </a:t>
            </a:r>
            <a:r>
              <a:rPr lang="en-US" i="1" dirty="0" err="1"/>
              <a:t>Resh</a:t>
            </a:r>
            <a:r>
              <a:rPr lang="en-US" dirty="0"/>
              <a:t> (Psalm 119:153-160)</a:t>
            </a:r>
          </a:p>
          <a:p>
            <a:pPr marL="118872" indent="0">
              <a:buNone/>
            </a:pPr>
            <a:r>
              <a:rPr lang="en-US" dirty="0"/>
              <a:t>21. </a:t>
            </a:r>
            <a:r>
              <a:rPr lang="en-US" i="1" dirty="0"/>
              <a:t>Sin </a:t>
            </a:r>
            <a:r>
              <a:rPr lang="en-US" dirty="0"/>
              <a:t>/ </a:t>
            </a:r>
            <a:r>
              <a:rPr lang="en-US" i="1" dirty="0"/>
              <a:t>Shin</a:t>
            </a:r>
            <a:r>
              <a:rPr lang="en-US" dirty="0"/>
              <a:t> (Psalm 119:161-168)</a:t>
            </a:r>
          </a:p>
          <a:p>
            <a:pPr marL="118872" indent="0">
              <a:buNone/>
            </a:pPr>
            <a:r>
              <a:rPr lang="en-US" dirty="0"/>
              <a:t>22. </a:t>
            </a:r>
            <a:r>
              <a:rPr lang="en-US" i="1" dirty="0"/>
              <a:t>Taw</a:t>
            </a:r>
            <a:r>
              <a:rPr lang="en-US" dirty="0"/>
              <a:t> (Psalm 119:169-176)</a:t>
            </a:r>
          </a:p>
          <a:p>
            <a:pPr marL="118872" indent="0">
              <a:buNone/>
            </a:pPr>
            <a:endParaRPr lang="en-US" dirty="0"/>
          </a:p>
          <a:p>
            <a:endParaRPr lang="en-US" dirty="0"/>
          </a:p>
        </p:txBody>
      </p:sp>
    </p:spTree>
    <p:extLst>
      <p:ext uri="{BB962C8B-B14F-4D97-AF65-F5344CB8AC3E}">
        <p14:creationId xmlns:p14="http://schemas.microsoft.com/office/powerpoint/2010/main" val="129167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B4AA-C4F9-1540-8532-D30786C0195D}"/>
              </a:ext>
            </a:extLst>
          </p:cNvPr>
          <p:cNvSpPr>
            <a:spLocks noGrp="1"/>
          </p:cNvSpPr>
          <p:nvPr>
            <p:ph type="title"/>
          </p:nvPr>
        </p:nvSpPr>
        <p:spPr/>
        <p:txBody>
          <a:bodyPr>
            <a:normAutofit/>
          </a:bodyPr>
          <a:lstStyle/>
          <a:p>
            <a:r>
              <a:rPr lang="en-US" sz="3200" dirty="0">
                <a:solidFill>
                  <a:schemeClr val="accent1"/>
                </a:solidFill>
              </a:rPr>
              <a:t>Who wrote the book?</a:t>
            </a:r>
          </a:p>
        </p:txBody>
      </p:sp>
      <p:sp>
        <p:nvSpPr>
          <p:cNvPr id="3" name="Content Placeholder 2">
            <a:extLst>
              <a:ext uri="{FF2B5EF4-FFF2-40B4-BE49-F238E27FC236}">
                <a16:creationId xmlns:a16="http://schemas.microsoft.com/office/drawing/2014/main" id="{FE0DFB63-8704-4449-AA89-E7D92471C1D3}"/>
              </a:ext>
            </a:extLst>
          </p:cNvPr>
          <p:cNvSpPr>
            <a:spLocks noGrp="1"/>
          </p:cNvSpPr>
          <p:nvPr>
            <p:ph idx="1"/>
          </p:nvPr>
        </p:nvSpPr>
        <p:spPr>
          <a:xfrm>
            <a:off x="200024" y="1408176"/>
            <a:ext cx="8791575" cy="5449824"/>
          </a:xfrm>
        </p:spPr>
        <p:txBody>
          <a:bodyPr>
            <a:normAutofit/>
          </a:bodyPr>
          <a:lstStyle/>
          <a:p>
            <a:pPr marL="89154" indent="0">
              <a:buNone/>
            </a:pPr>
            <a:r>
              <a:rPr lang="en-US" sz="2200" dirty="0"/>
              <a:t>Psalms, a collection of lyrical poems, is one of only two Old Testament books to identify itself as a composite work containing multiple authors (Proverbs is the other). Some psalms name their author in the first line or title. For example, Moses wrote Psalm 90. David was responsible for many of them, composing seventy-three psalms. Asaph wrote twelve; the descendants of Korah penned ten. Solomon wrote one or two, and Ethan and </a:t>
            </a:r>
            <a:r>
              <a:rPr lang="en-US" sz="2200" dirty="0" err="1"/>
              <a:t>Heman</a:t>
            </a:r>
            <a:r>
              <a:rPr lang="en-US" sz="2200" dirty="0"/>
              <a:t> the </a:t>
            </a:r>
            <a:r>
              <a:rPr lang="en-US" sz="2200" dirty="0" err="1"/>
              <a:t>Ezrahites</a:t>
            </a:r>
            <a:r>
              <a:rPr lang="en-US" sz="2200" dirty="0"/>
              <a:t> were responsible for two others. The remainder of the psalms do not contain information about their authors.</a:t>
            </a:r>
          </a:p>
          <a:p>
            <a:pPr marL="89154" indent="0">
              <a:buNone/>
            </a:pPr>
            <a:endParaRPr lang="en-US" sz="2200" dirty="0"/>
          </a:p>
          <a:p>
            <a:pPr marL="89154" indent="0">
              <a:buNone/>
            </a:pPr>
            <a:r>
              <a:rPr lang="en-US" sz="2200" dirty="0"/>
              <a:t>“The book was originally titled </a:t>
            </a:r>
            <a:r>
              <a:rPr lang="en-US" sz="2200" dirty="0" err="1"/>
              <a:t>Tehillim</a:t>
            </a:r>
            <a:r>
              <a:rPr lang="en-US" sz="2200" dirty="0"/>
              <a:t>, which means “praise songs” in Hebrew. The English title of “Psalms” originated from the Septuagint’s Greek title </a:t>
            </a:r>
            <a:r>
              <a:rPr lang="en-US" sz="2200" dirty="0" err="1"/>
              <a:t>Psalmoi</a:t>
            </a:r>
            <a:r>
              <a:rPr lang="en-US" sz="2200" dirty="0"/>
              <a:t>, also meaning “songs of praise.” --- Thomas L. Constable, "Notes on Psalms"</a:t>
            </a:r>
          </a:p>
        </p:txBody>
      </p:sp>
    </p:spTree>
    <p:extLst>
      <p:ext uri="{BB962C8B-B14F-4D97-AF65-F5344CB8AC3E}">
        <p14:creationId xmlns:p14="http://schemas.microsoft.com/office/powerpoint/2010/main" val="2314448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5841-4102-EE47-A49A-F2FA31B26D0C}"/>
              </a:ext>
            </a:extLst>
          </p:cNvPr>
          <p:cNvSpPr>
            <a:spLocks noGrp="1"/>
          </p:cNvSpPr>
          <p:nvPr>
            <p:ph type="title"/>
          </p:nvPr>
        </p:nvSpPr>
        <p:spPr/>
        <p:txBody>
          <a:bodyPr>
            <a:normAutofit/>
          </a:bodyPr>
          <a:lstStyle/>
          <a:p>
            <a:r>
              <a:rPr lang="en-US" sz="3200" dirty="0">
                <a:solidFill>
                  <a:schemeClr val="accent1"/>
                </a:solidFill>
              </a:rPr>
              <a:t>Where are we?</a:t>
            </a:r>
          </a:p>
        </p:txBody>
      </p:sp>
      <p:sp>
        <p:nvSpPr>
          <p:cNvPr id="3" name="Content Placeholder 2">
            <a:extLst>
              <a:ext uri="{FF2B5EF4-FFF2-40B4-BE49-F238E27FC236}">
                <a16:creationId xmlns:a16="http://schemas.microsoft.com/office/drawing/2014/main" id="{0C7F3610-482F-F748-B19E-F6ABCFBA6B53}"/>
              </a:ext>
            </a:extLst>
          </p:cNvPr>
          <p:cNvSpPr>
            <a:spLocks noGrp="1"/>
          </p:cNvSpPr>
          <p:nvPr>
            <p:ph idx="1"/>
          </p:nvPr>
        </p:nvSpPr>
        <p:spPr>
          <a:xfrm>
            <a:off x="190500" y="1600200"/>
            <a:ext cx="8763000" cy="4724401"/>
          </a:xfrm>
        </p:spPr>
        <p:txBody>
          <a:bodyPr>
            <a:noAutofit/>
          </a:bodyPr>
          <a:lstStyle/>
          <a:p>
            <a:pPr marL="89154" indent="0">
              <a:buNone/>
            </a:pPr>
            <a:r>
              <a:rPr lang="en-US" sz="2100" dirty="0"/>
              <a:t>Individual psalms were written as far back in history as Moses’s time, through the time of David, Asaph, and Solomon, to the time of the </a:t>
            </a:r>
            <a:r>
              <a:rPr lang="en-US" sz="2100" dirty="0" err="1"/>
              <a:t>Ezrahites</a:t>
            </a:r>
            <a:r>
              <a:rPr lang="en-US" sz="2100" dirty="0"/>
              <a:t> who most likely lived after the Babylonian captivity, meaning the writing of the book spans one thousand years.  Some of the psalms attributed to David have additional notations connecting them with documented events in his life (for example, Psalm 59 is linked with 1 Samuel 19:11; Psalm 56 is connected with 1 Samuel 21:10–15; Psalm 34 is associated with 1 Samuel 21:10–22:2; and Psalm 52 is linked with 1 Samuel 22:9).</a:t>
            </a:r>
          </a:p>
          <a:p>
            <a:pPr marL="89154" indent="0">
              <a:buNone/>
            </a:pPr>
            <a:endParaRPr lang="en-US" sz="2100" dirty="0"/>
          </a:p>
          <a:p>
            <a:pPr marL="89154" indent="0">
              <a:buNone/>
            </a:pPr>
            <a:r>
              <a:rPr lang="en-US" sz="2100" dirty="0"/>
              <a:t>The psalms are organized into five books or collections. They were probably collected gradually, as corporate worship forms developed along with temple worship. It is likely that by the time of Ezra, the books of the Psalter were organized into their final form. Each section (five) concludes with a doxology, with the entire Psalter capped by Psalm 150, a grand doxology.</a:t>
            </a:r>
          </a:p>
        </p:txBody>
      </p:sp>
    </p:spTree>
    <p:extLst>
      <p:ext uri="{BB962C8B-B14F-4D97-AF65-F5344CB8AC3E}">
        <p14:creationId xmlns:p14="http://schemas.microsoft.com/office/powerpoint/2010/main" val="1697303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EFFA3-C05D-E24A-8EC7-A57677F20255}"/>
              </a:ext>
            </a:extLst>
          </p:cNvPr>
          <p:cNvSpPr>
            <a:spLocks noGrp="1"/>
          </p:cNvSpPr>
          <p:nvPr>
            <p:ph type="title"/>
          </p:nvPr>
        </p:nvSpPr>
        <p:spPr/>
        <p:txBody>
          <a:bodyPr>
            <a:normAutofit/>
          </a:bodyPr>
          <a:lstStyle/>
          <a:p>
            <a:r>
              <a:rPr lang="en-US" sz="3200" dirty="0">
                <a:solidFill>
                  <a:schemeClr val="accent1"/>
                </a:solidFill>
              </a:rPr>
              <a:t>Why is Psalms so important?</a:t>
            </a:r>
          </a:p>
        </p:txBody>
      </p:sp>
      <p:sp>
        <p:nvSpPr>
          <p:cNvPr id="3" name="Content Placeholder 2">
            <a:extLst>
              <a:ext uri="{FF2B5EF4-FFF2-40B4-BE49-F238E27FC236}">
                <a16:creationId xmlns:a16="http://schemas.microsoft.com/office/drawing/2014/main" id="{F35B7A82-5111-664F-8EEA-9BE7ED9FDE24}"/>
              </a:ext>
            </a:extLst>
          </p:cNvPr>
          <p:cNvSpPr>
            <a:spLocks noGrp="1"/>
          </p:cNvSpPr>
          <p:nvPr>
            <p:ph idx="1"/>
          </p:nvPr>
        </p:nvSpPr>
        <p:spPr>
          <a:xfrm>
            <a:off x="134471" y="1408176"/>
            <a:ext cx="8848164" cy="5474143"/>
          </a:xfrm>
        </p:spPr>
        <p:txBody>
          <a:bodyPr>
            <a:noAutofit/>
          </a:bodyPr>
          <a:lstStyle/>
          <a:p>
            <a:pPr marL="89154" indent="0">
              <a:buNone/>
            </a:pPr>
            <a:r>
              <a:rPr lang="en-US" sz="1900" dirty="0"/>
              <a:t>The psalms comprised the ancient hymnal of God’s people. The poetry was often set to music—but not always. The psalms express the emotion of the individual poet to God or about God.  Different types of psalms were written to communicate different feelings and thoughts regarding a psalmist’s situation.  </a:t>
            </a:r>
          </a:p>
          <a:p>
            <a:pPr marL="89154" indent="0">
              <a:buNone/>
            </a:pPr>
            <a:endParaRPr lang="en-US" sz="1900" b="1" dirty="0"/>
          </a:p>
          <a:p>
            <a:pPr marL="89154" indent="0">
              <a:buNone/>
            </a:pPr>
            <a:r>
              <a:rPr lang="en-US" sz="1900" b="1" dirty="0"/>
              <a:t>Psalms of lament </a:t>
            </a:r>
            <a:r>
              <a:rPr lang="en-US" sz="1900" dirty="0"/>
              <a:t>express the author’s crying out to God in difficult circumstances. </a:t>
            </a:r>
            <a:r>
              <a:rPr lang="en-US" sz="1900" b="1" dirty="0"/>
              <a:t>Psalms of praise</a:t>
            </a:r>
            <a:r>
              <a:rPr lang="en-US" sz="1900" dirty="0"/>
              <a:t>, also called hymns, portray the author’s offering of direct admiration to God. Thanksgiving psalms usually reflect the author’s gratitude for a personal deliverance or provision from God. </a:t>
            </a:r>
            <a:r>
              <a:rPr lang="en-US" sz="1900" b="1" dirty="0"/>
              <a:t>Pilgrim psalms</a:t>
            </a:r>
            <a:r>
              <a:rPr lang="en-US" sz="1900" dirty="0"/>
              <a:t> include the title “a song of ascent” and were used on pilgrimages “going up” to Jerusalem for three annual festivals. Other types of psalms are referred to today as </a:t>
            </a:r>
            <a:r>
              <a:rPr lang="en-US" sz="1900" b="1" dirty="0"/>
              <a:t>wisdom psalms, royal psalms</a:t>
            </a:r>
            <a:r>
              <a:rPr lang="en-US" sz="1900" dirty="0"/>
              <a:t> (referring to Israel’s king or Israel’s Messiah), </a:t>
            </a:r>
            <a:r>
              <a:rPr lang="en-US" sz="1900" b="1" dirty="0"/>
              <a:t>victory psalms</a:t>
            </a:r>
            <a:r>
              <a:rPr lang="en-US" sz="1900" dirty="0"/>
              <a:t>, </a:t>
            </a:r>
            <a:r>
              <a:rPr lang="en-US" sz="1900" b="1" dirty="0"/>
              <a:t>Law psalms</a:t>
            </a:r>
            <a:r>
              <a:rPr lang="en-US" sz="1900" dirty="0"/>
              <a:t>, and </a:t>
            </a:r>
            <a:r>
              <a:rPr lang="en-US" sz="1900" b="1" dirty="0"/>
              <a:t>songs of Zion</a:t>
            </a:r>
            <a:r>
              <a:rPr lang="en-US" sz="1900" dirty="0"/>
              <a:t>.</a:t>
            </a:r>
          </a:p>
          <a:p>
            <a:pPr marL="89154" indent="0">
              <a:buNone/>
            </a:pPr>
            <a:endParaRPr lang="en-US" sz="1900" dirty="0"/>
          </a:p>
          <a:p>
            <a:pPr marL="89154" indent="0">
              <a:buNone/>
            </a:pPr>
            <a:r>
              <a:rPr lang="en-US" sz="1900" dirty="0"/>
              <a:t>The psalms include unique Hebrew terms. The word </a:t>
            </a:r>
            <a:r>
              <a:rPr lang="en-US" sz="1900" i="1" dirty="0"/>
              <a:t>Selah</a:t>
            </a:r>
            <a:r>
              <a:rPr lang="en-US" sz="1900" dirty="0"/>
              <a:t>, found seventy-one times, is most likely a musical notation added by worship leaders after the Israelites incorporated the psalm into public worship. Scholars do not know the meaning of </a:t>
            </a:r>
            <a:r>
              <a:rPr lang="en-US" sz="1900" i="1" dirty="0"/>
              <a:t>maskil</a:t>
            </a:r>
            <a:r>
              <a:rPr lang="en-US" sz="1900" dirty="0"/>
              <a:t>, found in thirteen psalms. Occasionally, a psalm appears with instructions for the song leader. </a:t>
            </a:r>
          </a:p>
        </p:txBody>
      </p:sp>
    </p:spTree>
    <p:extLst>
      <p:ext uri="{BB962C8B-B14F-4D97-AF65-F5344CB8AC3E}">
        <p14:creationId xmlns:p14="http://schemas.microsoft.com/office/powerpoint/2010/main" val="42712290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2733</TotalTime>
  <Words>4859</Words>
  <Application>Microsoft Macintosh PowerPoint</Application>
  <PresentationFormat>On-screen Show (4:3)</PresentationFormat>
  <Paragraphs>347</Paragraphs>
  <Slides>22</Slides>
  <Notes>21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Abadi MT Condensed Extra Bold</vt:lpstr>
      <vt:lpstr>Arial</vt:lpstr>
      <vt:lpstr>Arial Black</vt:lpstr>
      <vt:lpstr>Calibri</vt:lpstr>
      <vt:lpstr>Corbel</vt:lpstr>
      <vt:lpstr>Wingdings</vt:lpstr>
      <vt:lpstr>Wingdings 2</vt:lpstr>
      <vt:lpstr>Wingdings 3</vt:lpstr>
      <vt:lpstr>Module</vt:lpstr>
      <vt:lpstr>Symphony of the Scriptures</vt:lpstr>
      <vt:lpstr>Psalms</vt:lpstr>
      <vt:lpstr>The Divine Name of God</vt:lpstr>
      <vt:lpstr>General Information</vt:lpstr>
      <vt:lpstr>What is an acrostic Psalm? </vt:lpstr>
      <vt:lpstr>Psalms 119 acrostic arrangement</vt:lpstr>
      <vt:lpstr>Who wrote the book?</vt:lpstr>
      <vt:lpstr>Where are we?</vt:lpstr>
      <vt:lpstr>Why is Psalms so important?</vt:lpstr>
      <vt:lpstr>What's the point?</vt:lpstr>
      <vt:lpstr>How do I apply this?</vt:lpstr>
      <vt:lpstr>Psalms – Five Groups (Books/Doxologies)</vt:lpstr>
      <vt:lpstr>Psalms – Five Groups (Books)</vt:lpstr>
      <vt:lpstr>Psalms – Five Groups (Books)</vt:lpstr>
      <vt:lpstr>Psalms – Five Groups (Books)</vt:lpstr>
      <vt:lpstr>Psalms – Five Groups (Books)</vt:lpstr>
      <vt:lpstr>Five Doxologies</vt:lpstr>
      <vt:lpstr>Psalms - Types</vt:lpstr>
      <vt:lpstr>Psalms - Types</vt:lpstr>
      <vt:lpstr>Psalms - Types</vt:lpstr>
      <vt:lpstr>Messianic Psalms </vt:lpstr>
      <vt:lpstr>Psalms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92</cp:revision>
  <cp:lastPrinted>2021-08-22T11:33:19Z</cp:lastPrinted>
  <dcterms:created xsi:type="dcterms:W3CDTF">2010-11-07T11:38:16Z</dcterms:created>
  <dcterms:modified xsi:type="dcterms:W3CDTF">2022-12-23T10:30:37Z</dcterms:modified>
</cp:coreProperties>
</file>